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8" r:id="rId2"/>
    <p:sldId id="259" r:id="rId3"/>
    <p:sldId id="260" r:id="rId4"/>
    <p:sldId id="270" r:id="rId5"/>
    <p:sldId id="279" r:id="rId6"/>
    <p:sldId id="281" r:id="rId7"/>
    <p:sldId id="275" r:id="rId8"/>
    <p:sldId id="282" r:id="rId9"/>
    <p:sldId id="289" r:id="rId10"/>
    <p:sldId id="285" r:id="rId11"/>
    <p:sldId id="286" r:id="rId12"/>
    <p:sldId id="287" r:id="rId13"/>
    <p:sldId id="288" r:id="rId14"/>
    <p:sldId id="290" r:id="rId15"/>
    <p:sldId id="291" r:id="rId16"/>
    <p:sldId id="28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F2DC"/>
    <a:srgbClr val="F7D4DC"/>
    <a:srgbClr val="FFD1FF"/>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59" autoAdjust="0"/>
    <p:restoredTop sz="71915" autoAdjust="0"/>
  </p:normalViewPr>
  <p:slideViewPr>
    <p:cSldViewPr snapToGrid="0">
      <p:cViewPr varScale="1">
        <p:scale>
          <a:sx n="61" d="100"/>
          <a:sy n="61" d="100"/>
        </p:scale>
        <p:origin x="156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customXml" Target="../customXml/item3.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ustomXml" Target="../customXml/item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1.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ana Flamanzanu" userId="04ada928-343c-43e0-ba28-4dea1173dad2" providerId="ADAL" clId="{8B75FBAB-FC98-475A-88A7-A5C5D0DAED3B}"/>
    <pc:docChg chg="modSld">
      <pc:chgData name="Oana Flamanzanu" userId="04ada928-343c-43e0-ba28-4dea1173dad2" providerId="ADAL" clId="{8B75FBAB-FC98-475A-88A7-A5C5D0DAED3B}" dt="2022-03-17T16:00:49.785" v="8" actId="20577"/>
      <pc:docMkLst>
        <pc:docMk/>
      </pc:docMkLst>
      <pc:sldChg chg="modNotesTx">
        <pc:chgData name="Oana Flamanzanu" userId="04ada928-343c-43e0-ba28-4dea1173dad2" providerId="ADAL" clId="{8B75FBAB-FC98-475A-88A7-A5C5D0DAED3B}" dt="2022-03-17T16:00:27.491" v="1" actId="20577"/>
        <pc:sldMkLst>
          <pc:docMk/>
          <pc:sldMk cId="3861589104" sldId="270"/>
        </pc:sldMkLst>
      </pc:sldChg>
      <pc:sldChg chg="modNotesTx">
        <pc:chgData name="Oana Flamanzanu" userId="04ada928-343c-43e0-ba28-4dea1173dad2" providerId="ADAL" clId="{8B75FBAB-FC98-475A-88A7-A5C5D0DAED3B}" dt="2022-03-17T16:00:24.019" v="0" actId="20577"/>
        <pc:sldMkLst>
          <pc:docMk/>
          <pc:sldMk cId="2142945995" sldId="279"/>
        </pc:sldMkLst>
      </pc:sldChg>
      <pc:sldChg chg="modNotesTx">
        <pc:chgData name="Oana Flamanzanu" userId="04ada928-343c-43e0-ba28-4dea1173dad2" providerId="ADAL" clId="{8B75FBAB-FC98-475A-88A7-A5C5D0DAED3B}" dt="2022-03-17T16:00:30.740" v="2" actId="20577"/>
        <pc:sldMkLst>
          <pc:docMk/>
          <pc:sldMk cId="3776552131" sldId="281"/>
        </pc:sldMkLst>
      </pc:sldChg>
      <pc:sldChg chg="modNotesTx">
        <pc:chgData name="Oana Flamanzanu" userId="04ada928-343c-43e0-ba28-4dea1173dad2" providerId="ADAL" clId="{8B75FBAB-FC98-475A-88A7-A5C5D0DAED3B}" dt="2022-03-17T16:00:34.723" v="3" actId="20577"/>
        <pc:sldMkLst>
          <pc:docMk/>
          <pc:sldMk cId="436944542" sldId="282"/>
        </pc:sldMkLst>
      </pc:sldChg>
      <pc:sldChg chg="modNotesTx">
        <pc:chgData name="Oana Flamanzanu" userId="04ada928-343c-43e0-ba28-4dea1173dad2" providerId="ADAL" clId="{8B75FBAB-FC98-475A-88A7-A5C5D0DAED3B}" dt="2022-03-17T16:00:38.344" v="4" actId="20577"/>
        <pc:sldMkLst>
          <pc:docMk/>
          <pc:sldMk cId="51576463" sldId="285"/>
        </pc:sldMkLst>
      </pc:sldChg>
      <pc:sldChg chg="modNotesTx">
        <pc:chgData name="Oana Flamanzanu" userId="04ada928-343c-43e0-ba28-4dea1173dad2" providerId="ADAL" clId="{8B75FBAB-FC98-475A-88A7-A5C5D0DAED3B}" dt="2022-03-17T16:00:41.022" v="5" actId="20577"/>
        <pc:sldMkLst>
          <pc:docMk/>
          <pc:sldMk cId="2894492354" sldId="286"/>
        </pc:sldMkLst>
      </pc:sldChg>
      <pc:sldChg chg="modNotesTx">
        <pc:chgData name="Oana Flamanzanu" userId="04ada928-343c-43e0-ba28-4dea1173dad2" providerId="ADAL" clId="{8B75FBAB-FC98-475A-88A7-A5C5D0DAED3B}" dt="2022-03-17T16:00:43.882" v="6" actId="20577"/>
        <pc:sldMkLst>
          <pc:docMk/>
          <pc:sldMk cId="3278855387" sldId="287"/>
        </pc:sldMkLst>
      </pc:sldChg>
      <pc:sldChg chg="modNotesTx">
        <pc:chgData name="Oana Flamanzanu" userId="04ada928-343c-43e0-ba28-4dea1173dad2" providerId="ADAL" clId="{8B75FBAB-FC98-475A-88A7-A5C5D0DAED3B}" dt="2022-03-17T16:00:47.053" v="7" actId="20577"/>
        <pc:sldMkLst>
          <pc:docMk/>
          <pc:sldMk cId="2516656013" sldId="288"/>
        </pc:sldMkLst>
      </pc:sldChg>
      <pc:sldChg chg="modNotesTx">
        <pc:chgData name="Oana Flamanzanu" userId="04ada928-343c-43e0-ba28-4dea1173dad2" providerId="ADAL" clId="{8B75FBAB-FC98-475A-88A7-A5C5D0DAED3B}" dt="2022-03-17T16:00:49.785" v="8" actId="20577"/>
        <pc:sldMkLst>
          <pc:docMk/>
          <pc:sldMk cId="4248014821" sldId="290"/>
        </pc:sldMkLst>
      </pc:sldChg>
    </pc:docChg>
  </pc:docChgLst>
</pc:chgInfo>
</file>

<file path=ppt/media/image2.png>
</file>

<file path=ppt/media/image3.png>
</file>

<file path=ppt/media/image4.tif>
</file>

<file path=ppt/media/image5.png>
</file>

<file path=ppt/media/image6.ti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2514B0-D2BE-4A10-A120-C5666EA3F26E}" type="datetimeFigureOut">
              <a:rPr lang="en-US" smtClean="0"/>
              <a:t>3/15/2022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C2E6E4-235B-4AB5-8BDD-235310462F1F}" type="slidenum">
              <a:rPr lang="en-US" smtClean="0"/>
              <a:t>‹#›</a:t>
            </a:fld>
            <a:endParaRPr lang="en-US"/>
          </a:p>
        </p:txBody>
      </p:sp>
    </p:spTree>
    <p:extLst>
      <p:ext uri="{BB962C8B-B14F-4D97-AF65-F5344CB8AC3E}">
        <p14:creationId xmlns:p14="http://schemas.microsoft.com/office/powerpoint/2010/main" val="1691741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C2E6E4-235B-4AB5-8BDD-235310462F1F}" type="slidenum">
              <a:rPr lang="en-US" smtClean="0"/>
              <a:t>1</a:t>
            </a:fld>
            <a:endParaRPr lang="en-US"/>
          </a:p>
        </p:txBody>
      </p:sp>
    </p:spTree>
    <p:extLst>
      <p:ext uri="{BB962C8B-B14F-4D97-AF65-F5344CB8AC3E}">
        <p14:creationId xmlns:p14="http://schemas.microsoft.com/office/powerpoint/2010/main" val="22658841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28422576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6823355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5969095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1006036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7793668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7931671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noRot="1" noChangeAspect="1"/>
          </p:cNvSpPr>
          <p:nvPr>
            <p:ph type="sldImg"/>
          </p:nvPr>
        </p:nvSpPr>
        <p:spPr>
          <a:xfrm>
            <a:off x="381000" y="685800"/>
            <a:ext cx="6096000" cy="3429000"/>
          </a:xfrm>
          <a:prstGeom prst="rect">
            <a:avLst/>
          </a:prstGeom>
        </p:spPr>
        <p:txBody>
          <a:bodyPr/>
          <a:lstStyle/>
          <a:p>
            <a:endParaRPr/>
          </a:p>
        </p:txBody>
      </p:sp>
      <p:sp>
        <p:nvSpPr>
          <p:cNvPr id="514" name="Shape 5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34978557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104"/>
          <p:cNvSpPr>
            <a:spLocks noGrp="1" noRot="1" noChangeAspect="1"/>
          </p:cNvSpPr>
          <p:nvPr>
            <p:ph type="sldImg"/>
          </p:nvPr>
        </p:nvSpPr>
        <p:spPr>
          <a:xfrm>
            <a:off x="381000" y="685800"/>
            <a:ext cx="6096000" cy="3429000"/>
          </a:xfrm>
          <a:prstGeom prst="rect">
            <a:avLst/>
          </a:prstGeom>
        </p:spPr>
        <p:txBody>
          <a:bodyPr/>
          <a:lstStyle/>
          <a:p>
            <a:endParaRPr/>
          </a:p>
        </p:txBody>
      </p:sp>
      <p:sp>
        <p:nvSpPr>
          <p:cNvPr id="105" name="Shape 105"/>
          <p:cNvSpPr>
            <a:spLocks noGrp="1"/>
          </p:cNvSpPr>
          <p:nvPr>
            <p:ph type="body" sz="quarter" idx="1"/>
          </p:nvPr>
        </p:nvSpPr>
        <p:spPr>
          <a:prstGeom prst="rect">
            <a:avLst/>
          </a:prstGeom>
        </p:spPr>
        <p:txBody>
          <a:bodyPr/>
          <a:lstStyle/>
          <a:p>
            <a:pPr>
              <a:defRPr b="1"/>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noRot="1" noChangeAspect="1"/>
          </p:cNvSpPr>
          <p:nvPr>
            <p:ph type="sldImg"/>
          </p:nvPr>
        </p:nvSpPr>
        <p:spPr>
          <a:xfrm>
            <a:off x="381000" y="685800"/>
            <a:ext cx="6096000" cy="3429000"/>
          </a:xfrm>
          <a:prstGeom prst="rect">
            <a:avLst/>
          </a:prstGeom>
        </p:spPr>
        <p:txBody>
          <a:bodyPr/>
          <a:lstStyle/>
          <a:p>
            <a:endParaRPr/>
          </a:p>
        </p:txBody>
      </p:sp>
      <p:sp>
        <p:nvSpPr>
          <p:cNvPr id="514" name="Shape 514"/>
          <p:cNvSpPr>
            <a:spLocks noGrp="1"/>
          </p:cNvSpPr>
          <p:nvPr>
            <p:ph type="body" sz="quarter" idx="1"/>
          </p:nvPr>
        </p:nvSpPr>
        <p:spPr>
          <a:prstGeom prst="rect">
            <a:avLst/>
          </a:prstGeom>
        </p:spPr>
        <p:txBody>
          <a:bodyPr/>
          <a:lstStyle/>
          <a:p>
            <a:pPr>
              <a:defRPr b="1"/>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7045266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7202297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5042734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noRot="1" noChangeAspect="1"/>
          </p:cNvSpPr>
          <p:nvPr>
            <p:ph type="sldImg"/>
          </p:nvPr>
        </p:nvSpPr>
        <p:spPr>
          <a:xfrm>
            <a:off x="381000" y="685800"/>
            <a:ext cx="6096000" cy="3429000"/>
          </a:xfrm>
          <a:prstGeom prst="rect">
            <a:avLst/>
          </a:prstGeom>
        </p:spPr>
        <p:txBody>
          <a:bodyPr/>
          <a:lstStyle/>
          <a:p>
            <a:endParaRPr/>
          </a:p>
        </p:txBody>
      </p:sp>
      <p:sp>
        <p:nvSpPr>
          <p:cNvPr id="514" name="Shape 514"/>
          <p:cNvSpPr>
            <a:spLocks noGrp="1"/>
          </p:cNvSpPr>
          <p:nvPr>
            <p:ph type="body" sz="quarter" idx="1"/>
          </p:nvPr>
        </p:nvSpPr>
        <p:spPr>
          <a:prstGeom prst="rect">
            <a:avLst/>
          </a:prstGeom>
        </p:spPr>
        <p:txBody>
          <a:bodyPr/>
          <a:lstStyle/>
          <a:p>
            <a:pPr>
              <a:defRPr b="1"/>
            </a:pPr>
            <a:r>
              <a:t>Chapter Intro Slide (version I)</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8427403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7" name="Shape 857"/>
          <p:cNvSpPr>
            <a:spLocks noGrp="1" noRot="1" noChangeAspect="1"/>
          </p:cNvSpPr>
          <p:nvPr>
            <p:ph type="sldImg"/>
          </p:nvPr>
        </p:nvSpPr>
        <p:spPr>
          <a:xfrm>
            <a:off x="381000" y="685800"/>
            <a:ext cx="6096000" cy="3429000"/>
          </a:xfrm>
          <a:prstGeom prst="rect">
            <a:avLst/>
          </a:prstGeom>
        </p:spPr>
        <p:txBody>
          <a:bodyPr/>
          <a:lstStyle/>
          <a:p>
            <a:endParaRPr/>
          </a:p>
        </p:txBody>
      </p:sp>
      <p:sp>
        <p:nvSpPr>
          <p:cNvPr id="858" name="Shape 858"/>
          <p:cNvSpPr>
            <a:spLocks noGrp="1"/>
          </p:cNvSpPr>
          <p:nvPr>
            <p:ph type="body" sz="quarter" idx="1"/>
          </p:nvPr>
        </p:nvSpPr>
        <p:spPr>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b="1"/>
            </a:pPr>
            <a:endParaRPr dirty="0"/>
          </a:p>
        </p:txBody>
      </p:sp>
    </p:spTree>
    <p:extLst>
      <p:ext uri="{BB962C8B-B14F-4D97-AF65-F5344CB8AC3E}">
        <p14:creationId xmlns:p14="http://schemas.microsoft.com/office/powerpoint/2010/main" val="2314460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3" name="Shape 513"/>
          <p:cNvSpPr>
            <a:spLocks noGrp="1" noRot="1" noChangeAspect="1"/>
          </p:cNvSpPr>
          <p:nvPr>
            <p:ph type="sldImg"/>
          </p:nvPr>
        </p:nvSpPr>
        <p:spPr>
          <a:xfrm>
            <a:off x="381000" y="685800"/>
            <a:ext cx="6096000" cy="3429000"/>
          </a:xfrm>
          <a:prstGeom prst="rect">
            <a:avLst/>
          </a:prstGeom>
        </p:spPr>
        <p:txBody>
          <a:bodyPr/>
          <a:lstStyle/>
          <a:p>
            <a:endParaRPr/>
          </a:p>
        </p:txBody>
      </p:sp>
      <p:sp>
        <p:nvSpPr>
          <p:cNvPr id="514" name="Shape 514"/>
          <p:cNvSpPr>
            <a:spLocks noGrp="1"/>
          </p:cNvSpPr>
          <p:nvPr>
            <p:ph type="body" sz="quarter" idx="1"/>
          </p:nvPr>
        </p:nvSpPr>
        <p:spPr>
          <a:prstGeom prst="rect">
            <a:avLst/>
          </a:prstGeom>
        </p:spPr>
        <p:txBody>
          <a:bodyPr/>
          <a:lstStyle/>
          <a:p>
            <a:pPr>
              <a:defRPr b="1"/>
            </a:pPr>
            <a:endParaRPr dirty="0"/>
          </a:p>
        </p:txBody>
      </p:sp>
    </p:spTree>
    <p:extLst>
      <p:ext uri="{BB962C8B-B14F-4D97-AF65-F5344CB8AC3E}">
        <p14:creationId xmlns:p14="http://schemas.microsoft.com/office/powerpoint/2010/main" val="10560490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Minimal Footer">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5" name="Picture 4">
            <a:extLst>
              <a:ext uri="{FF2B5EF4-FFF2-40B4-BE49-F238E27FC236}">
                <a16:creationId xmlns:a16="http://schemas.microsoft.com/office/drawing/2014/main" id="{2BD33DE6-C1C8-5F49-85AF-C0BA0848938B}"/>
              </a:ext>
            </a:extLst>
          </p:cNvPr>
          <p:cNvPicPr>
            <a:picLocks noChangeAspect="1"/>
          </p:cNvPicPr>
          <p:nvPr userDrawn="1"/>
        </p:nvPicPr>
        <p:blipFill>
          <a:blip r:embed="rId2"/>
          <a:stretch>
            <a:fillRect/>
          </a:stretch>
        </p:blipFill>
        <p:spPr>
          <a:xfrm>
            <a:off x="48804" y="6646123"/>
            <a:ext cx="215279" cy="160338"/>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Footer - Black">
    <p:bg>
      <p:bgPr>
        <a:solidFill>
          <a:srgbClr val="000000"/>
        </a:solidFill>
        <a:effectLst/>
      </p:bgPr>
    </p:bg>
    <p:spTree>
      <p:nvGrpSpPr>
        <p:cNvPr id="1" name=""/>
        <p:cNvGrpSpPr/>
        <p:nvPr/>
      </p:nvGrpSpPr>
      <p:grpSpPr>
        <a:xfrm>
          <a:off x="0" y="0"/>
          <a:ext cx="0" cy="0"/>
          <a:chOff x="0" y="0"/>
          <a:chExt cx="0" cy="0"/>
        </a:xfrm>
      </p:grpSpPr>
      <p:sp>
        <p:nvSpPr>
          <p:cNvPr id="4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49" name="Client name  //  presentation name  //  © Copyright 2020 Endava  //  Confidential and Proprietary  //  Version 1.0"/>
          <p:cNvSpPr txBox="1"/>
          <p:nvPr/>
        </p:nvSpPr>
        <p:spPr>
          <a:xfrm>
            <a:off x="337044" y="6650279"/>
            <a:ext cx="10661431" cy="1603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nchor="ctr">
            <a:spAutoFit/>
          </a:bodyPr>
          <a:lstStyle/>
          <a:p>
            <a:pPr defTabSz="410766">
              <a:defRPr sz="1200" b="0" spc="119">
                <a:solidFill>
                  <a:srgbClr val="929292"/>
                </a:solidFill>
                <a:latin typeface="Helvetica Light"/>
                <a:ea typeface="Helvetica Light"/>
                <a:cs typeface="Helvetica Light"/>
                <a:sym typeface="Helvetica Light"/>
              </a:defRPr>
            </a:pPr>
            <a:r>
              <a:rPr sz="600" b="1" dirty="0">
                <a:latin typeface="+mn-lt"/>
                <a:ea typeface="+mn-ea"/>
                <a:cs typeface="+mn-cs"/>
                <a:sym typeface="Helvetica"/>
              </a:rPr>
              <a:t>Client name  </a:t>
            </a:r>
            <a:r>
              <a:rPr sz="600" b="0" i="0" dirty="0">
                <a:latin typeface="Arial" panose="020B0604020202020204" pitchFamily="34" charset="0"/>
                <a:cs typeface="Arial" panose="020B0604020202020204" pitchFamily="34" charset="0"/>
              </a:rPr>
              <a:t>// </a:t>
            </a:r>
            <a:r>
              <a:rPr sz="600" b="1" dirty="0">
                <a:latin typeface="+mn-lt"/>
                <a:ea typeface="+mn-ea"/>
                <a:cs typeface="+mn-cs"/>
                <a:sym typeface="Helvetica"/>
              </a:rPr>
              <a:t> </a:t>
            </a:r>
            <a:r>
              <a:rPr sz="600" b="0" i="0" dirty="0">
                <a:latin typeface="Arial" panose="020B0604020202020204" pitchFamily="34" charset="0"/>
                <a:cs typeface="Arial" panose="020B0604020202020204" pitchFamily="34" charset="0"/>
              </a:rPr>
              <a:t>presentation name  //  © Copyright 2020 </a:t>
            </a:r>
            <a:r>
              <a:rPr sz="600" b="0" i="0" dirty="0" err="1">
                <a:latin typeface="Arial" panose="020B0604020202020204" pitchFamily="34" charset="0"/>
                <a:cs typeface="Arial" panose="020B0604020202020204" pitchFamily="34" charset="0"/>
              </a:rPr>
              <a:t>Endava</a:t>
            </a:r>
            <a:r>
              <a:rPr sz="600" b="0" i="0" dirty="0">
                <a:latin typeface="Arial" panose="020B0604020202020204" pitchFamily="34" charset="0"/>
                <a:cs typeface="Arial" panose="020B0604020202020204" pitchFamily="34" charset="0"/>
              </a:rPr>
              <a:t>  //  Confidential and Proprietary  //  Version 1.0</a:t>
            </a:r>
          </a:p>
        </p:txBody>
      </p:sp>
      <p:pic>
        <p:nvPicPr>
          <p:cNvPr id="6" name="Picture 5">
            <a:extLst>
              <a:ext uri="{FF2B5EF4-FFF2-40B4-BE49-F238E27FC236}">
                <a16:creationId xmlns:a16="http://schemas.microsoft.com/office/drawing/2014/main" id="{395AB5CD-6A95-E04E-9BCC-26E9D9D1DD82}"/>
              </a:ext>
            </a:extLst>
          </p:cNvPr>
          <p:cNvPicPr>
            <a:picLocks noChangeAspect="1"/>
          </p:cNvPicPr>
          <p:nvPr userDrawn="1"/>
        </p:nvPicPr>
        <p:blipFill>
          <a:blip r:embed="rId2"/>
          <a:stretch>
            <a:fillRect/>
          </a:stretch>
        </p:blipFill>
        <p:spPr>
          <a:xfrm>
            <a:off x="48804" y="6646123"/>
            <a:ext cx="215279" cy="160338"/>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Header and Footer - Black">
    <p:bg>
      <p:bgPr>
        <a:solidFill>
          <a:srgbClr val="000000"/>
        </a:solidFill>
        <a:effectLst/>
      </p:bgPr>
    </p:bg>
    <p:spTree>
      <p:nvGrpSpPr>
        <p:cNvPr id="1" name=""/>
        <p:cNvGrpSpPr/>
        <p:nvPr/>
      </p:nvGrpSpPr>
      <p:grpSpPr>
        <a:xfrm>
          <a:off x="0" y="0"/>
          <a:ext cx="0" cy="0"/>
          <a:chOff x="0" y="0"/>
          <a:chExt cx="0" cy="0"/>
        </a:xfrm>
      </p:grpSpPr>
      <p:sp>
        <p:nvSpPr>
          <p:cNvPr id="29"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30" name="Client Name  Presentation Title  -  1. Chapter Name"/>
          <p:cNvSpPr txBox="1">
            <a:spLocks noGrp="1"/>
          </p:cNvSpPr>
          <p:nvPr>
            <p:ph type="body" sz="quarter" idx="13"/>
          </p:nvPr>
        </p:nvSpPr>
        <p:spPr>
          <a:xfrm>
            <a:off x="851643" y="-238817"/>
            <a:ext cx="2447462" cy="882933"/>
          </a:xfrm>
          <a:prstGeom prst="rect">
            <a:avLst/>
          </a:prstGeom>
        </p:spPr>
        <p:txBody>
          <a:bodyPr wrap="square" lIns="71437" tIns="71437" rIns="71437" bIns="71437">
            <a:spAutoFit/>
          </a:bodyPr>
          <a:lstStyle/>
          <a:p>
            <a:pPr marL="0" indent="0">
              <a:buSzTx/>
              <a:buNone/>
              <a:defRPr sz="1600"/>
            </a:pPr>
            <a:r>
              <a:rPr b="1">
                <a:solidFill>
                  <a:srgbClr val="FFFFFF"/>
                </a:solidFill>
                <a:latin typeface="+mn-lt"/>
                <a:ea typeface="+mn-ea"/>
                <a:cs typeface="+mn-cs"/>
                <a:sym typeface="Helvetica"/>
              </a:rPr>
              <a:t>Client Name  </a:t>
            </a:r>
            <a:r>
              <a:rPr>
                <a:solidFill>
                  <a:srgbClr val="FFFFFF"/>
                </a:solidFill>
              </a:rPr>
              <a:t>Presentation Title  -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5979492" y="6540500"/>
            <a:ext cx="226666" cy="234950"/>
          </a:xfrm>
          <a:prstGeom prst="rect">
            <a:avLst/>
          </a:prstGeom>
        </p:spPr>
        <p:txBody>
          <a:bodyPr/>
          <a:lstStyle>
            <a:lvl1pPr algn="ctr">
              <a:defRPr sz="12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1524000" y="1122363"/>
            <a:ext cx="9144000" cy="2387600"/>
          </a:xfrm>
        </p:spPr>
        <p:txBody>
          <a:bodyPr anchor="b"/>
          <a:lstStyle>
            <a:lvl1pPr algn="ctr">
              <a:defRPr sz="3000"/>
            </a:lvl1pPr>
          </a:lstStyle>
          <a:p>
            <a:r>
              <a:rPr lang="en-GB"/>
              <a:t>Click to edit Master title style</a:t>
            </a:r>
            <a:endParaRPr lang="en-RO"/>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889000" y="-1588"/>
            <a:ext cx="206834" cy="24272"/>
          </a:xfrm>
          <a:prstGeom prst="rect">
            <a:avLst/>
          </a:prstGeom>
          <a:solidFill>
            <a:srgbClr val="DE411B"/>
          </a:solidFill>
          <a:ln w="12700">
            <a:miter lim="400000"/>
          </a:ln>
        </p:spPr>
        <p:txBody>
          <a:bodyPr lIns="0" tIns="0" rIns="0" bIns="0" anchor="ctr"/>
          <a:lstStyle/>
          <a:p>
            <a:pPr algn="ctr" defTabSz="412750">
              <a:lnSpc>
                <a:spcPct val="100000"/>
              </a:lnSpc>
              <a:defRPr sz="3200" cap="none" spc="0"/>
            </a:pPr>
            <a:endParaRPr sz="1600"/>
          </a:p>
        </p:txBody>
      </p:sp>
      <p:sp>
        <p:nvSpPr>
          <p:cNvPr id="3" name="Slide Number"/>
          <p:cNvSpPr txBox="1">
            <a:spLocks noGrp="1"/>
          </p:cNvSpPr>
          <p:nvPr>
            <p:ph type="sldNum" sz="quarter" idx="2"/>
          </p:nvPr>
        </p:nvSpPr>
        <p:spPr>
          <a:xfrm>
            <a:off x="11966462" y="6644723"/>
            <a:ext cx="170161" cy="471924"/>
          </a:xfrm>
          <a:prstGeom prst="rect">
            <a:avLst/>
          </a:prstGeom>
          <a:ln w="12700">
            <a:miter lim="400000"/>
          </a:ln>
        </p:spPr>
        <p:txBody>
          <a:bodyPr wrap="square" lIns="50800" tIns="50800" rIns="50800" bIns="50800">
            <a:spAutoFit/>
          </a:bodyPr>
          <a:lstStyle>
            <a:lvl1pPr algn="r" defTabSz="412750">
              <a:lnSpc>
                <a:spcPct val="100000"/>
              </a:lnSpc>
              <a:defRPr sz="8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337044" y="6650279"/>
            <a:ext cx="10661431" cy="1603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anchor="ctr">
            <a:spAutoFit/>
          </a:bodyPr>
          <a:lstStyle/>
          <a:p>
            <a:pPr defTabSz="410766">
              <a:defRPr sz="1200" b="0" spc="119">
                <a:solidFill>
                  <a:srgbClr val="929292"/>
                </a:solidFill>
                <a:latin typeface="Helvetica Light"/>
                <a:ea typeface="Helvetica Light"/>
                <a:cs typeface="Helvetica Light"/>
                <a:sym typeface="Helvetica Light"/>
              </a:defRPr>
            </a:pPr>
            <a:r>
              <a:rPr sz="600" b="1" dirty="0">
                <a:latin typeface="+mn-lt"/>
                <a:ea typeface="+mn-ea"/>
                <a:cs typeface="+mn-cs"/>
                <a:sym typeface="Helvetica"/>
              </a:rPr>
              <a:t>Client name  </a:t>
            </a:r>
            <a:r>
              <a:rPr sz="600" b="0" i="0" dirty="0">
                <a:latin typeface="Arial" panose="020B0604020202020204" pitchFamily="34" charset="0"/>
                <a:cs typeface="Arial" panose="020B0604020202020204" pitchFamily="34" charset="0"/>
              </a:rPr>
              <a:t>// </a:t>
            </a:r>
            <a:r>
              <a:rPr sz="600" b="1" dirty="0">
                <a:latin typeface="+mn-lt"/>
                <a:ea typeface="+mn-ea"/>
                <a:cs typeface="+mn-cs"/>
                <a:sym typeface="Helvetica"/>
              </a:rPr>
              <a:t> </a:t>
            </a:r>
            <a:r>
              <a:rPr sz="600" b="0" i="0" dirty="0">
                <a:latin typeface="Arial" panose="020B0604020202020204" pitchFamily="34" charset="0"/>
                <a:cs typeface="Arial" panose="020B0604020202020204" pitchFamily="34" charset="0"/>
              </a:rPr>
              <a:t>presentation name  //  © Copyright 2020 </a:t>
            </a:r>
            <a:r>
              <a:rPr sz="600" b="0" i="0" dirty="0" err="1">
                <a:latin typeface="Arial" panose="020B0604020202020204" pitchFamily="34" charset="0"/>
                <a:cs typeface="Arial" panose="020B0604020202020204" pitchFamily="34" charset="0"/>
              </a:rPr>
              <a:t>Endava</a:t>
            </a:r>
            <a:r>
              <a:rPr sz="600" b="0" i="0" dirty="0">
                <a:latin typeface="Arial" panose="020B0604020202020204" pitchFamily="34" charset="0"/>
                <a:cs typeface="Arial" panose="020B0604020202020204" pitchFamily="34" charset="0"/>
              </a:rPr>
              <a:t>  //  Confidential and Proprietary  //  Version 1.0</a:t>
            </a:r>
          </a:p>
        </p:txBody>
      </p:sp>
      <p:sp>
        <p:nvSpPr>
          <p:cNvPr id="6" name="Body Level One…"/>
          <p:cNvSpPr txBox="1">
            <a:spLocks noGrp="1"/>
          </p:cNvSpPr>
          <p:nvPr>
            <p:ph type="body" idx="1"/>
          </p:nvPr>
        </p:nvSpPr>
        <p:spPr>
          <a:xfrm>
            <a:off x="844550" y="1574800"/>
            <a:ext cx="10502900" cy="4648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6"/>
          <a:stretch>
            <a:fillRect/>
          </a:stretch>
        </p:blipFill>
        <p:spPr>
          <a:xfrm>
            <a:off x="48804" y="6646123"/>
            <a:ext cx="215279" cy="160338"/>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56" r:id="rId1"/>
    <p:sldLayoutId id="2147483653" r:id="rId2"/>
    <p:sldLayoutId id="2147483651" r:id="rId3"/>
    <p:sldLayoutId id="2147483649" r:id="rId4"/>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hyperlink" Target="https://www.w3.org/XML/" TargetMode="External"/><Relationship Id="rId5" Type="http://schemas.openxmlformats.org/officeDocument/2006/relationships/hyperlink" Target="https://www.json.org/json-en.html" TargetMode="Externa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5" name="Endava Presentation…"/>
          <p:cNvSpPr txBox="1"/>
          <p:nvPr/>
        </p:nvSpPr>
        <p:spPr>
          <a:xfrm>
            <a:off x="1431788" y="4116998"/>
            <a:ext cx="10466043" cy="6052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80000"/>
              </a:lnSpc>
              <a:defRPr sz="7000" cap="none" spc="-209"/>
            </a:pPr>
            <a:r>
              <a:rPr lang="en-US" sz="4500" dirty="0">
                <a:solidFill>
                  <a:srgbClr val="DE4319"/>
                </a:solidFill>
                <a:latin typeface="Arial" panose="020B0604020202020204" pitchFamily="34" charset="0"/>
              </a:rPr>
              <a:t>Spring Boot - REST services</a:t>
            </a:r>
            <a:endParaRPr lang="en-US" sz="4500" dirty="0"/>
          </a:p>
        </p:txBody>
      </p:sp>
      <p:pic>
        <p:nvPicPr>
          <p:cNvPr id="96" name="Image" descr="Image"/>
          <p:cNvPicPr>
            <a:picLocks noChangeAspect="1"/>
          </p:cNvPicPr>
          <p:nvPr/>
        </p:nvPicPr>
        <p:blipFill>
          <a:blip r:embed="rId3"/>
          <a:stretch>
            <a:fillRect/>
          </a:stretch>
        </p:blipFill>
        <p:spPr>
          <a:xfrm>
            <a:off x="1195912" y="3079773"/>
            <a:ext cx="1358305" cy="457155"/>
          </a:xfrm>
          <a:prstGeom prst="rect">
            <a:avLst/>
          </a:prstGeom>
          <a:ln w="12700">
            <a:miter lim="400000"/>
          </a:ln>
        </p:spPr>
      </p:pic>
      <p:sp>
        <p:nvSpPr>
          <p:cNvPr id="97" name="Rectangle"/>
          <p:cNvSpPr/>
          <p:nvPr/>
        </p:nvSpPr>
        <p:spPr>
          <a:xfrm>
            <a:off x="1555926" y="3924864"/>
            <a:ext cx="206835" cy="24272"/>
          </a:xfrm>
          <a:prstGeom prst="rect">
            <a:avLst/>
          </a:prstGeom>
          <a:solidFill>
            <a:srgbClr val="FFFFFF"/>
          </a:solidFill>
          <a:ln w="12700">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Tree>
    <p:extLst>
      <p:ext uri="{BB962C8B-B14F-4D97-AF65-F5344CB8AC3E}">
        <p14:creationId xmlns:p14="http://schemas.microsoft.com/office/powerpoint/2010/main" val="4603480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10</a:t>
            </a:fld>
            <a:endParaRPr/>
          </a:p>
        </p:txBody>
      </p:sp>
      <p:pic>
        <p:nvPicPr>
          <p:cNvPr id="852" name="Image" descr="Image"/>
          <p:cNvPicPr>
            <a:picLocks noChangeAspect="1"/>
          </p:cNvPicPr>
          <p:nvPr/>
        </p:nvPicPr>
        <p:blipFill>
          <a:blip r:embed="rId3"/>
          <a:srcRect l="66676"/>
          <a:stretch>
            <a:fillRect/>
          </a:stretch>
        </p:blipFill>
        <p:spPr>
          <a:xfrm>
            <a:off x="1024"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094587" y="2928270"/>
            <a:ext cx="1875659" cy="16101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a:lnSpc>
                <a:spcPct val="130000"/>
              </a:lnSpc>
              <a:buClr>
                <a:srgbClr val="DE411B"/>
              </a:buClr>
              <a:buSzPct val="100000"/>
              <a:defRPr spc="198"/>
            </a:pPr>
            <a:r>
              <a:rPr lang="en-US" sz="2000" dirty="0"/>
              <a:t>Designing a Restful API</a:t>
            </a:r>
          </a:p>
          <a:p>
            <a:pPr algn="ctr">
              <a:lnSpc>
                <a:spcPct val="130000"/>
              </a:lnSpc>
              <a:buClr>
                <a:srgbClr val="DE411B"/>
              </a:buClr>
              <a:buSzPct val="100000"/>
              <a:defRPr spc="198"/>
            </a:pPr>
            <a:endParaRPr lang="en-US" sz="2000" dirty="0"/>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2" name="TextBox 1">
            <a:extLst>
              <a:ext uri="{FF2B5EF4-FFF2-40B4-BE49-F238E27FC236}">
                <a16:creationId xmlns:a16="http://schemas.microsoft.com/office/drawing/2014/main" id="{01B0F180-2527-47C4-A5B3-D3FB8B8A6079}"/>
              </a:ext>
            </a:extLst>
          </p:cNvPr>
          <p:cNvSpPr txBox="1"/>
          <p:nvPr/>
        </p:nvSpPr>
        <p:spPr>
          <a:xfrm>
            <a:off x="5492435" y="2379004"/>
            <a:ext cx="5915369" cy="42126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marL="285750" indent="-285750">
              <a:buFont typeface="Arial" panose="020B0604020202020204" pitchFamily="34" charset="0"/>
              <a:buChar char="•"/>
            </a:pPr>
            <a:endParaRPr lang="en-US" sz="1800" dirty="0">
              <a:solidFill>
                <a:schemeClr val="bg2"/>
              </a:solidFill>
            </a:endParaRPr>
          </a:p>
        </p:txBody>
      </p:sp>
      <p:sp>
        <p:nvSpPr>
          <p:cNvPr id="3" name="TextBox 2">
            <a:extLst>
              <a:ext uri="{FF2B5EF4-FFF2-40B4-BE49-F238E27FC236}">
                <a16:creationId xmlns:a16="http://schemas.microsoft.com/office/drawing/2014/main" id="{588FBF5E-02AE-4902-9FEF-85EA40B26A27}"/>
              </a:ext>
            </a:extLst>
          </p:cNvPr>
          <p:cNvSpPr txBox="1"/>
          <p:nvPr/>
        </p:nvSpPr>
        <p:spPr>
          <a:xfrm>
            <a:off x="4886579" y="879226"/>
            <a:ext cx="3630967" cy="45204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defTabSz="821531">
              <a:lnSpc>
                <a:spcPct val="100000"/>
              </a:lnSpc>
              <a:spcBef>
                <a:spcPts val="3000"/>
              </a:spcBef>
            </a:pPr>
            <a:r>
              <a:rPr lang="en-US" sz="2000" dirty="0">
                <a:solidFill>
                  <a:schemeClr val="bg2"/>
                </a:solidFill>
                <a:ea typeface="Helvetica Light"/>
                <a:cs typeface="Arial" panose="020B0604020202020204" pitchFamily="34" charset="0"/>
                <a:sym typeface="Helvetica Light"/>
              </a:rPr>
              <a:t>What is an API?</a:t>
            </a:r>
          </a:p>
        </p:txBody>
      </p:sp>
      <p:sp>
        <p:nvSpPr>
          <p:cNvPr id="4" name="TextBox 3">
            <a:extLst>
              <a:ext uri="{FF2B5EF4-FFF2-40B4-BE49-F238E27FC236}">
                <a16:creationId xmlns:a16="http://schemas.microsoft.com/office/drawing/2014/main" id="{B246ADA0-1AB1-4618-9649-600435DD925D}"/>
              </a:ext>
            </a:extLst>
          </p:cNvPr>
          <p:cNvSpPr txBox="1"/>
          <p:nvPr/>
        </p:nvSpPr>
        <p:spPr>
          <a:xfrm>
            <a:off x="4999839" y="1876995"/>
            <a:ext cx="5058561" cy="2760370"/>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l" defTabSz="821531">
              <a:lnSpc>
                <a:spcPct val="100000"/>
              </a:lnSpc>
              <a:spcBef>
                <a:spcPts val="3000"/>
              </a:spcBef>
            </a:pPr>
            <a:r>
              <a:rPr lang="en-US" sz="2000" b="1" i="0" dirty="0">
                <a:solidFill>
                  <a:srgbClr val="222222"/>
                </a:solidFill>
                <a:effectLst/>
                <a:latin typeface="Source Sans Pro" panose="020B0503030403020204" pitchFamily="34" charset="0"/>
              </a:rPr>
              <a:t>Application Program Interface</a:t>
            </a:r>
          </a:p>
          <a:p>
            <a:pPr algn="l" defTabSz="821531">
              <a:lnSpc>
                <a:spcPct val="100000"/>
              </a:lnSpc>
              <a:spcBef>
                <a:spcPts val="3000"/>
              </a:spcBef>
            </a:pPr>
            <a:r>
              <a:rPr lang="en-US" sz="2000" dirty="0">
                <a:solidFill>
                  <a:srgbClr val="162020"/>
                </a:solidFill>
                <a:latin typeface="Proxima Nova"/>
              </a:rPr>
              <a:t>r</a:t>
            </a:r>
            <a:r>
              <a:rPr lang="en-US" sz="2000" b="0" i="0" dirty="0">
                <a:solidFill>
                  <a:srgbClr val="162020"/>
                </a:solidFill>
                <a:effectLst/>
                <a:latin typeface="Proxima Nova"/>
              </a:rPr>
              <a:t>epresents the way multiple applications can interact with and obtain data from one another. </a:t>
            </a:r>
          </a:p>
          <a:p>
            <a:pPr algn="l" defTabSz="821531">
              <a:lnSpc>
                <a:spcPct val="100000"/>
              </a:lnSpc>
              <a:spcBef>
                <a:spcPts val="3000"/>
              </a:spcBef>
            </a:pPr>
            <a:r>
              <a:rPr lang="en-US" sz="2000" b="0" i="0" dirty="0">
                <a:solidFill>
                  <a:srgbClr val="162020"/>
                </a:solidFill>
                <a:effectLst/>
                <a:latin typeface="Proxima Nova"/>
              </a:rPr>
              <a:t>APIs operate on an agreement of inputs and outputs.</a:t>
            </a:r>
            <a:endParaRPr lang="en-US" sz="2000" b="0" cap="none" spc="0" dirty="0">
              <a:solidFill>
                <a:schemeClr val="bg2"/>
              </a:solidFill>
              <a:latin typeface="Arial" panose="020B0604020202020204" pitchFamily="34" charset="0"/>
              <a:ea typeface="Helvetica Light"/>
              <a:cs typeface="Arial" panose="020B0604020202020204" pitchFamily="34" charset="0"/>
              <a:sym typeface="Helvetica Light"/>
            </a:endParaRPr>
          </a:p>
        </p:txBody>
      </p:sp>
    </p:spTree>
    <p:extLst>
      <p:ext uri="{BB962C8B-B14F-4D97-AF65-F5344CB8AC3E}">
        <p14:creationId xmlns:p14="http://schemas.microsoft.com/office/powerpoint/2010/main" val="515764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11</a:t>
            </a:fld>
            <a:endParaRPr/>
          </a:p>
        </p:txBody>
      </p:sp>
      <p:pic>
        <p:nvPicPr>
          <p:cNvPr id="852" name="Image" descr="Image"/>
          <p:cNvPicPr>
            <a:picLocks noChangeAspect="1"/>
          </p:cNvPicPr>
          <p:nvPr/>
        </p:nvPicPr>
        <p:blipFill>
          <a:blip r:embed="rId3"/>
          <a:srcRect l="66676"/>
          <a:stretch>
            <a:fillRect/>
          </a:stretch>
        </p:blipFill>
        <p:spPr>
          <a:xfrm>
            <a:off x="1024"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094587" y="2928270"/>
            <a:ext cx="1875659" cy="16101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a:lnSpc>
                <a:spcPct val="130000"/>
              </a:lnSpc>
              <a:buClr>
                <a:srgbClr val="DE411B"/>
              </a:buClr>
              <a:buSzPct val="100000"/>
              <a:defRPr spc="198"/>
            </a:pPr>
            <a:r>
              <a:rPr lang="en-US" sz="2000" dirty="0"/>
              <a:t>Designing a Restful API</a:t>
            </a:r>
          </a:p>
          <a:p>
            <a:pPr algn="ctr">
              <a:lnSpc>
                <a:spcPct val="130000"/>
              </a:lnSpc>
              <a:buClr>
                <a:srgbClr val="DE411B"/>
              </a:buClr>
              <a:buSzPct val="100000"/>
              <a:defRPr spc="198"/>
            </a:pPr>
            <a:endParaRPr lang="en-US" sz="2000" dirty="0"/>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2" name="TextBox 1">
            <a:extLst>
              <a:ext uri="{FF2B5EF4-FFF2-40B4-BE49-F238E27FC236}">
                <a16:creationId xmlns:a16="http://schemas.microsoft.com/office/drawing/2014/main" id="{01B0F180-2527-47C4-A5B3-D3FB8B8A6079}"/>
              </a:ext>
            </a:extLst>
          </p:cNvPr>
          <p:cNvSpPr txBox="1"/>
          <p:nvPr/>
        </p:nvSpPr>
        <p:spPr>
          <a:xfrm>
            <a:off x="4886579" y="1455727"/>
            <a:ext cx="5915369" cy="42126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marL="285750" indent="-285750">
              <a:buFont typeface="Arial" panose="020B0604020202020204" pitchFamily="34" charset="0"/>
              <a:buChar char="•"/>
            </a:pPr>
            <a:endParaRPr lang="en-US" sz="1800" dirty="0">
              <a:solidFill>
                <a:schemeClr val="bg2"/>
              </a:solidFill>
            </a:endParaRPr>
          </a:p>
        </p:txBody>
      </p:sp>
      <p:sp>
        <p:nvSpPr>
          <p:cNvPr id="3" name="TextBox 2">
            <a:extLst>
              <a:ext uri="{FF2B5EF4-FFF2-40B4-BE49-F238E27FC236}">
                <a16:creationId xmlns:a16="http://schemas.microsoft.com/office/drawing/2014/main" id="{588FBF5E-02AE-4902-9FEF-85EA40B26A27}"/>
              </a:ext>
            </a:extLst>
          </p:cNvPr>
          <p:cNvSpPr txBox="1"/>
          <p:nvPr/>
        </p:nvSpPr>
        <p:spPr>
          <a:xfrm>
            <a:off x="4886579" y="988292"/>
            <a:ext cx="3630967"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defTabSz="821531">
              <a:lnSpc>
                <a:spcPct val="100000"/>
              </a:lnSpc>
              <a:spcBef>
                <a:spcPts val="3000"/>
              </a:spcBef>
            </a:pPr>
            <a:r>
              <a:rPr lang="en-US" sz="2000" dirty="0">
                <a:solidFill>
                  <a:schemeClr val="bg2"/>
                </a:solidFill>
                <a:ea typeface="Helvetica Light"/>
                <a:cs typeface="Arial" panose="020B0604020202020204" pitchFamily="34" charset="0"/>
                <a:sym typeface="Helvetica Light"/>
              </a:rPr>
              <a:t>REST APIs have several parts</a:t>
            </a:r>
          </a:p>
        </p:txBody>
      </p:sp>
      <p:sp>
        <p:nvSpPr>
          <p:cNvPr id="4" name="TextBox 3">
            <a:extLst>
              <a:ext uri="{FF2B5EF4-FFF2-40B4-BE49-F238E27FC236}">
                <a16:creationId xmlns:a16="http://schemas.microsoft.com/office/drawing/2014/main" id="{B246ADA0-1AB1-4618-9649-600435DD925D}"/>
              </a:ext>
            </a:extLst>
          </p:cNvPr>
          <p:cNvSpPr txBox="1"/>
          <p:nvPr/>
        </p:nvSpPr>
        <p:spPr>
          <a:xfrm>
            <a:off x="4999839" y="1876995"/>
            <a:ext cx="2919368" cy="3222035"/>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algn="ctr" defTabSz="821531">
              <a:lnSpc>
                <a:spcPct val="100000"/>
              </a:lnSpc>
              <a:spcBef>
                <a:spcPts val="3000"/>
              </a:spcBef>
            </a:pPr>
            <a:r>
              <a:rPr lang="en-US" sz="2000" b="1" i="0" dirty="0">
                <a:solidFill>
                  <a:srgbClr val="222222"/>
                </a:solidFill>
                <a:effectLst/>
                <a:latin typeface="Source Sans Pro" panose="020B0503030403020204" pitchFamily="34" charset="0"/>
              </a:rPr>
              <a:t>Request</a:t>
            </a:r>
          </a:p>
          <a:p>
            <a:pPr marL="342900" indent="-342900" algn="l" defTabSz="821531">
              <a:lnSpc>
                <a:spcPct val="100000"/>
              </a:lnSpc>
              <a:spcBef>
                <a:spcPts val="3000"/>
              </a:spcBef>
              <a:buFont typeface="Arial" panose="020B0604020202020204" pitchFamily="34" charset="0"/>
              <a:buChar char="•"/>
            </a:pPr>
            <a:r>
              <a:rPr lang="en-US" sz="2000" i="0" dirty="0">
                <a:solidFill>
                  <a:srgbClr val="222222"/>
                </a:solidFill>
                <a:effectLst/>
                <a:latin typeface="Source Sans Pro" panose="020B0503030403020204" pitchFamily="34" charset="0"/>
              </a:rPr>
              <a:t>VERB</a:t>
            </a:r>
          </a:p>
          <a:p>
            <a:pPr marL="342900" indent="-342900" algn="l" defTabSz="821531">
              <a:lnSpc>
                <a:spcPct val="100000"/>
              </a:lnSpc>
              <a:spcBef>
                <a:spcPts val="3000"/>
              </a:spcBef>
              <a:buFont typeface="Arial" panose="020B0604020202020204" pitchFamily="34" charset="0"/>
              <a:buChar char="•"/>
            </a:pPr>
            <a:r>
              <a:rPr lang="en-US" sz="2000" cap="none" spc="0" dirty="0">
                <a:solidFill>
                  <a:srgbClr val="222222"/>
                </a:solidFill>
                <a:latin typeface="Source Sans Pro" panose="020B0503030403020204" pitchFamily="34" charset="0"/>
                <a:ea typeface="Helvetica Light"/>
                <a:cs typeface="Arial" panose="020B0604020202020204" pitchFamily="34" charset="0"/>
                <a:sym typeface="Helvetica Light"/>
              </a:rPr>
              <a:t>URI </a:t>
            </a:r>
            <a:r>
              <a:rPr lang="en-US" sz="2000" dirty="0">
                <a:solidFill>
                  <a:srgbClr val="222222"/>
                </a:solidFill>
                <a:latin typeface="Source Sans Pro" panose="020B0503030403020204" pitchFamily="34" charset="0"/>
                <a:ea typeface="Helvetica Light"/>
                <a:cs typeface="Arial" panose="020B0604020202020204" pitchFamily="34" charset="0"/>
                <a:sym typeface="Helvetica Light"/>
              </a:rPr>
              <a:t>(query string)</a:t>
            </a:r>
          </a:p>
          <a:p>
            <a:pPr marL="342900" indent="-342900" algn="l" defTabSz="821531">
              <a:lnSpc>
                <a:spcPct val="100000"/>
              </a:lnSpc>
              <a:spcBef>
                <a:spcPts val="3000"/>
              </a:spcBef>
              <a:buFont typeface="Arial" panose="020B0604020202020204" pitchFamily="34" charset="0"/>
              <a:buChar char="•"/>
            </a:pPr>
            <a:r>
              <a:rPr lang="en-US" sz="2000" cap="none" spc="0" dirty="0">
                <a:solidFill>
                  <a:srgbClr val="222222"/>
                </a:solidFill>
                <a:latin typeface="Source Sans Pro" panose="020B0503030403020204" pitchFamily="34" charset="0"/>
                <a:ea typeface="Helvetica Light"/>
                <a:cs typeface="Arial" panose="020B0604020202020204" pitchFamily="34" charset="0"/>
                <a:sym typeface="Helvetica Light"/>
              </a:rPr>
              <a:t>Headers </a:t>
            </a:r>
          </a:p>
          <a:p>
            <a:pPr marL="342900" indent="-342900" algn="l" defTabSz="821531">
              <a:lnSpc>
                <a:spcPct val="100000"/>
              </a:lnSpc>
              <a:spcBef>
                <a:spcPts val="3000"/>
              </a:spcBef>
              <a:buFont typeface="Arial" panose="020B0604020202020204" pitchFamily="34" charset="0"/>
              <a:buChar char="•"/>
            </a:pPr>
            <a:r>
              <a:rPr lang="en-US" sz="2000" dirty="0">
                <a:solidFill>
                  <a:srgbClr val="222222"/>
                </a:solidFill>
                <a:latin typeface="Source Sans Pro" panose="020B0503030403020204" pitchFamily="34" charset="0"/>
                <a:ea typeface="Helvetica Light"/>
                <a:cs typeface="Arial" panose="020B0604020202020204" pitchFamily="34" charset="0"/>
                <a:sym typeface="Helvetica Light"/>
              </a:rPr>
              <a:t>Request body</a:t>
            </a:r>
            <a:endParaRPr lang="en-US" sz="2000" cap="none" spc="0" dirty="0">
              <a:solidFill>
                <a:schemeClr val="bg2"/>
              </a:solidFill>
              <a:latin typeface="Arial" panose="020B0604020202020204" pitchFamily="34" charset="0"/>
              <a:ea typeface="Helvetica Light"/>
              <a:cs typeface="Arial" panose="020B0604020202020204" pitchFamily="34" charset="0"/>
              <a:sym typeface="Helvetica Light"/>
            </a:endParaRPr>
          </a:p>
        </p:txBody>
      </p:sp>
      <p:sp>
        <p:nvSpPr>
          <p:cNvPr id="5" name="TextBox 4">
            <a:extLst>
              <a:ext uri="{FF2B5EF4-FFF2-40B4-BE49-F238E27FC236}">
                <a16:creationId xmlns:a16="http://schemas.microsoft.com/office/drawing/2014/main" id="{43E5131D-6C23-4602-938A-6AE56862F302}"/>
              </a:ext>
            </a:extLst>
          </p:cNvPr>
          <p:cNvSpPr txBox="1"/>
          <p:nvPr/>
        </p:nvSpPr>
        <p:spPr>
          <a:xfrm>
            <a:off x="8727271" y="1876995"/>
            <a:ext cx="2298583" cy="252953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ctr" defTabSz="821531">
              <a:lnSpc>
                <a:spcPct val="100000"/>
              </a:lnSpc>
              <a:spcBef>
                <a:spcPts val="3000"/>
              </a:spcBef>
            </a:pPr>
            <a:r>
              <a:rPr lang="en-US" sz="2000" b="1" i="0" dirty="0">
                <a:solidFill>
                  <a:srgbClr val="222222"/>
                </a:solidFill>
                <a:effectLst/>
                <a:latin typeface="Source Sans Pro" panose="020B0503030403020204" pitchFamily="34" charset="0"/>
              </a:rPr>
              <a:t>Response</a:t>
            </a:r>
          </a:p>
          <a:p>
            <a:pPr marL="342900" indent="-342900" algn="l" defTabSz="821531">
              <a:lnSpc>
                <a:spcPct val="100000"/>
              </a:lnSpc>
              <a:spcBef>
                <a:spcPts val="3000"/>
              </a:spcBef>
              <a:buFont typeface="Arial" panose="020B0604020202020204" pitchFamily="34" charset="0"/>
              <a:buChar char="•"/>
            </a:pPr>
            <a:r>
              <a:rPr lang="en-US" sz="2000" i="0" dirty="0">
                <a:solidFill>
                  <a:srgbClr val="222222"/>
                </a:solidFill>
                <a:effectLst/>
                <a:latin typeface="Source Sans Pro" panose="020B0503030403020204" pitchFamily="34" charset="0"/>
              </a:rPr>
              <a:t>Status code</a:t>
            </a:r>
          </a:p>
          <a:p>
            <a:pPr marL="342900" indent="-342900" algn="l" defTabSz="821531">
              <a:lnSpc>
                <a:spcPct val="100000"/>
              </a:lnSpc>
              <a:spcBef>
                <a:spcPts val="3000"/>
              </a:spcBef>
              <a:buFont typeface="Arial" panose="020B0604020202020204" pitchFamily="34" charset="0"/>
              <a:buChar char="•"/>
            </a:pPr>
            <a:r>
              <a:rPr lang="en-US" sz="2000" cap="none" spc="0" dirty="0">
                <a:solidFill>
                  <a:srgbClr val="222222"/>
                </a:solidFill>
                <a:latin typeface="Source Sans Pro" panose="020B0503030403020204" pitchFamily="34" charset="0"/>
                <a:ea typeface="Helvetica Light"/>
                <a:cs typeface="Arial" panose="020B0604020202020204" pitchFamily="34" charset="0"/>
                <a:sym typeface="Helvetica Light"/>
              </a:rPr>
              <a:t>Headers </a:t>
            </a:r>
          </a:p>
          <a:p>
            <a:pPr marL="342900" indent="-342900" algn="l" defTabSz="821531">
              <a:lnSpc>
                <a:spcPct val="100000"/>
              </a:lnSpc>
              <a:spcBef>
                <a:spcPts val="3000"/>
              </a:spcBef>
              <a:buFont typeface="Arial" panose="020B0604020202020204" pitchFamily="34" charset="0"/>
              <a:buChar char="•"/>
            </a:pPr>
            <a:r>
              <a:rPr lang="en-US" sz="2000" dirty="0">
                <a:solidFill>
                  <a:srgbClr val="222222"/>
                </a:solidFill>
                <a:latin typeface="Source Sans Pro" panose="020B0503030403020204" pitchFamily="34" charset="0"/>
                <a:ea typeface="Helvetica Light"/>
                <a:cs typeface="Arial" panose="020B0604020202020204" pitchFamily="34" charset="0"/>
                <a:sym typeface="Helvetica Light"/>
              </a:rPr>
              <a:t>Response body</a:t>
            </a:r>
            <a:endParaRPr lang="en-US" sz="2000" cap="none" spc="0" dirty="0">
              <a:solidFill>
                <a:schemeClr val="bg2"/>
              </a:solidFill>
              <a:latin typeface="Arial" panose="020B0604020202020204" pitchFamily="34" charset="0"/>
              <a:ea typeface="Helvetica Light"/>
              <a:cs typeface="Arial" panose="020B0604020202020204" pitchFamily="34" charset="0"/>
              <a:sym typeface="Helvetica Light"/>
            </a:endParaRPr>
          </a:p>
        </p:txBody>
      </p:sp>
    </p:spTree>
    <p:extLst>
      <p:ext uri="{BB962C8B-B14F-4D97-AF65-F5344CB8AC3E}">
        <p14:creationId xmlns:p14="http://schemas.microsoft.com/office/powerpoint/2010/main" val="289449235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12</a:t>
            </a:fld>
            <a:endParaRPr/>
          </a:p>
        </p:txBody>
      </p:sp>
      <p:pic>
        <p:nvPicPr>
          <p:cNvPr id="852" name="Image" descr="Image"/>
          <p:cNvPicPr>
            <a:picLocks noChangeAspect="1"/>
          </p:cNvPicPr>
          <p:nvPr/>
        </p:nvPicPr>
        <p:blipFill>
          <a:blip r:embed="rId3"/>
          <a:srcRect l="66676"/>
          <a:stretch>
            <a:fillRect/>
          </a:stretch>
        </p:blipFill>
        <p:spPr>
          <a:xfrm>
            <a:off x="1024"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094587" y="2928270"/>
            <a:ext cx="1875659" cy="16101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a:lnSpc>
                <a:spcPct val="130000"/>
              </a:lnSpc>
              <a:buClr>
                <a:srgbClr val="DE411B"/>
              </a:buClr>
              <a:buSzPct val="100000"/>
              <a:defRPr spc="198"/>
            </a:pPr>
            <a:r>
              <a:rPr lang="en-US" sz="2000" dirty="0"/>
              <a:t>Designing a Restful API</a:t>
            </a:r>
          </a:p>
          <a:p>
            <a:pPr algn="ctr">
              <a:lnSpc>
                <a:spcPct val="130000"/>
              </a:lnSpc>
              <a:buClr>
                <a:srgbClr val="DE411B"/>
              </a:buClr>
              <a:buSzPct val="100000"/>
              <a:defRPr spc="198"/>
            </a:pPr>
            <a:endParaRPr lang="en-US" sz="2000" dirty="0"/>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3" name="TextBox 2">
            <a:extLst>
              <a:ext uri="{FF2B5EF4-FFF2-40B4-BE49-F238E27FC236}">
                <a16:creationId xmlns:a16="http://schemas.microsoft.com/office/drawing/2014/main" id="{588FBF5E-02AE-4902-9FEF-85EA40B26A27}"/>
              </a:ext>
            </a:extLst>
          </p:cNvPr>
          <p:cNvSpPr txBox="1"/>
          <p:nvPr/>
        </p:nvSpPr>
        <p:spPr>
          <a:xfrm>
            <a:off x="4650722" y="502427"/>
            <a:ext cx="3630967" cy="45204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defTabSz="821531">
              <a:lnSpc>
                <a:spcPct val="100000"/>
              </a:lnSpc>
              <a:spcBef>
                <a:spcPts val="3000"/>
              </a:spcBef>
            </a:pPr>
            <a:r>
              <a:rPr lang="en-US" sz="2000" b="1" dirty="0">
                <a:solidFill>
                  <a:schemeClr val="bg2"/>
                </a:solidFill>
                <a:ea typeface="Helvetica Light"/>
                <a:cs typeface="Arial" panose="020B0604020202020204" pitchFamily="34" charset="0"/>
                <a:sym typeface="Helvetica Light"/>
              </a:rPr>
              <a:t>URIs</a:t>
            </a:r>
          </a:p>
        </p:txBody>
      </p:sp>
      <p:sp>
        <p:nvSpPr>
          <p:cNvPr id="4" name="TextBox 3">
            <a:extLst>
              <a:ext uri="{FF2B5EF4-FFF2-40B4-BE49-F238E27FC236}">
                <a16:creationId xmlns:a16="http://schemas.microsoft.com/office/drawing/2014/main" id="{B246ADA0-1AB1-4618-9649-600435DD925D}"/>
              </a:ext>
            </a:extLst>
          </p:cNvPr>
          <p:cNvSpPr txBox="1"/>
          <p:nvPr/>
        </p:nvSpPr>
        <p:spPr>
          <a:xfrm>
            <a:off x="4965101" y="1275927"/>
            <a:ext cx="6367244" cy="491480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marL="342900" indent="-342900" defTabSz="821531">
              <a:lnSpc>
                <a:spcPct val="100000"/>
              </a:lnSpc>
              <a:spcBef>
                <a:spcPts val="3000"/>
              </a:spcBef>
              <a:buFont typeface="Arial" panose="020B0604020202020204" pitchFamily="34" charset="0"/>
              <a:buChar char="•"/>
            </a:pPr>
            <a:r>
              <a:rPr lang="en-US" sz="2000" cap="none" spc="0" dirty="0">
                <a:solidFill>
                  <a:schemeClr val="bg2"/>
                </a:solidFill>
                <a:latin typeface="Arial" panose="020B0604020202020204" pitchFamily="34" charset="0"/>
                <a:ea typeface="Helvetica Light"/>
                <a:cs typeface="Arial" panose="020B0604020202020204" pitchFamily="34" charset="0"/>
                <a:sym typeface="Helvetica Light"/>
              </a:rPr>
              <a:t>URIs are just paths to Resource</a:t>
            </a:r>
          </a:p>
          <a:p>
            <a:pPr defTabSz="821531">
              <a:lnSpc>
                <a:spcPct val="100000"/>
              </a:lnSpc>
              <a:spcBef>
                <a:spcPts val="3000"/>
              </a:spcBef>
            </a:pPr>
            <a:r>
              <a:rPr lang="en-US" sz="2000" dirty="0">
                <a:solidFill>
                  <a:schemeClr val="bg2"/>
                </a:solidFill>
                <a:latin typeface="Arial" panose="020B0604020202020204" pitchFamily="34" charset="0"/>
                <a:ea typeface="Helvetica Light"/>
                <a:cs typeface="Arial" panose="020B0604020202020204" pitchFamily="34" charset="0"/>
                <a:sym typeface="Helvetica Light"/>
              </a:rPr>
              <a:t>	e.g. api.yourserver.com/students</a:t>
            </a:r>
          </a:p>
          <a:p>
            <a:pPr marL="342900" indent="-342900" defTabSz="821531">
              <a:lnSpc>
                <a:spcPct val="100000"/>
              </a:lnSpc>
              <a:spcBef>
                <a:spcPts val="3000"/>
              </a:spcBef>
              <a:buFont typeface="Arial" panose="020B0604020202020204" pitchFamily="34" charset="0"/>
              <a:buChar char="•"/>
            </a:pPr>
            <a:r>
              <a:rPr lang="en-US" sz="2000" cap="none" spc="0" dirty="0">
                <a:solidFill>
                  <a:schemeClr val="bg2"/>
                </a:solidFill>
                <a:latin typeface="Arial" panose="020B0604020202020204" pitchFamily="34" charset="0"/>
                <a:ea typeface="Helvetica Light"/>
                <a:cs typeface="Arial" panose="020B0604020202020204" pitchFamily="34" charset="0"/>
                <a:sym typeface="Helvetica Light"/>
              </a:rPr>
              <a:t>Query Strings for non-data elements</a:t>
            </a:r>
          </a:p>
          <a:p>
            <a:pPr lvl="1" defTabSz="821531">
              <a:spcBef>
                <a:spcPts val="3000"/>
              </a:spcBef>
            </a:pPr>
            <a:r>
              <a:rPr lang="en-US" sz="2000" dirty="0">
                <a:solidFill>
                  <a:schemeClr val="bg2"/>
                </a:solidFill>
                <a:latin typeface="Arial" panose="020B0604020202020204" pitchFamily="34" charset="0"/>
                <a:ea typeface="Helvetica Light"/>
                <a:cs typeface="Arial" panose="020B0604020202020204" pitchFamily="34" charset="0"/>
                <a:sym typeface="Helvetica Light"/>
              </a:rPr>
              <a:t>     - use for non-resource properties</a:t>
            </a:r>
            <a:endParaRPr lang="en-US" sz="2000" cap="none" spc="0" dirty="0">
              <a:solidFill>
                <a:schemeClr val="bg2"/>
              </a:solidFill>
              <a:latin typeface="Arial" panose="020B0604020202020204" pitchFamily="34" charset="0"/>
              <a:ea typeface="Helvetica Light"/>
              <a:cs typeface="Arial" panose="020B0604020202020204" pitchFamily="34" charset="0"/>
              <a:sym typeface="Helvetica Light"/>
            </a:endParaRPr>
          </a:p>
          <a:p>
            <a:pPr defTabSz="821531">
              <a:lnSpc>
                <a:spcPct val="100000"/>
              </a:lnSpc>
              <a:spcBef>
                <a:spcPts val="3000"/>
              </a:spcBef>
            </a:pPr>
            <a:r>
              <a:rPr lang="en-US" sz="2000" dirty="0">
                <a:solidFill>
                  <a:schemeClr val="bg2"/>
                </a:solidFill>
                <a:latin typeface="Arial" panose="020B0604020202020204" pitchFamily="34" charset="0"/>
                <a:ea typeface="Helvetica Light"/>
                <a:cs typeface="Arial" panose="020B0604020202020204" pitchFamily="34" charset="0"/>
                <a:sym typeface="Helvetica Light"/>
              </a:rPr>
              <a:t>	- e.g. format, sorting, searching 	(/</a:t>
            </a:r>
            <a:r>
              <a:rPr lang="en-US" sz="2000" dirty="0" err="1">
                <a:solidFill>
                  <a:schemeClr val="bg2"/>
                </a:solidFill>
                <a:latin typeface="Arial" panose="020B0604020202020204" pitchFamily="34" charset="0"/>
                <a:ea typeface="Helvetica Light"/>
                <a:cs typeface="Arial" panose="020B0604020202020204" pitchFamily="34" charset="0"/>
                <a:sym typeface="Helvetica Light"/>
              </a:rPr>
              <a:t>students?sort</a:t>
            </a:r>
            <a:r>
              <a:rPr lang="en-US" sz="2000" dirty="0">
                <a:solidFill>
                  <a:schemeClr val="bg2"/>
                </a:solidFill>
                <a:latin typeface="Arial" panose="020B0604020202020204" pitchFamily="34" charset="0"/>
                <a:ea typeface="Helvetica Light"/>
                <a:cs typeface="Arial" panose="020B0604020202020204" pitchFamily="34" charset="0"/>
                <a:sym typeface="Helvetica Light"/>
              </a:rPr>
              <a:t>=name)</a:t>
            </a:r>
          </a:p>
          <a:p>
            <a:pPr marL="342900" indent="-342900" defTabSz="821531">
              <a:lnSpc>
                <a:spcPct val="100000"/>
              </a:lnSpc>
              <a:spcBef>
                <a:spcPts val="3000"/>
              </a:spcBef>
              <a:buFont typeface="Arial" panose="020B0604020202020204" pitchFamily="34" charset="0"/>
              <a:buChar char="•"/>
            </a:pPr>
            <a:r>
              <a:rPr lang="en-US" sz="2000" cap="none" spc="0" dirty="0">
                <a:solidFill>
                  <a:schemeClr val="bg2"/>
                </a:solidFill>
                <a:latin typeface="Arial" panose="020B0604020202020204" pitchFamily="34" charset="0"/>
                <a:ea typeface="Helvetica Light"/>
                <a:cs typeface="Arial" panose="020B0604020202020204" pitchFamily="34" charset="0"/>
                <a:sym typeface="Helvetica Light"/>
              </a:rPr>
              <a:t>Use unique identifie</a:t>
            </a:r>
            <a:r>
              <a:rPr lang="en-US" sz="2000" dirty="0">
                <a:solidFill>
                  <a:schemeClr val="bg2"/>
                </a:solidFill>
                <a:latin typeface="Arial" panose="020B0604020202020204" pitchFamily="34" charset="0"/>
                <a:ea typeface="Helvetica Light"/>
                <a:cs typeface="Arial" panose="020B0604020202020204" pitchFamily="34" charset="0"/>
                <a:sym typeface="Helvetica Light"/>
              </a:rPr>
              <a:t>rs</a:t>
            </a:r>
          </a:p>
          <a:p>
            <a:pPr marL="342900" indent="-342900" defTabSz="821531">
              <a:lnSpc>
                <a:spcPct val="100000"/>
              </a:lnSpc>
              <a:spcBef>
                <a:spcPts val="3000"/>
              </a:spcBef>
              <a:buFont typeface="Arial" panose="020B0604020202020204" pitchFamily="34" charset="0"/>
              <a:buChar char="•"/>
            </a:pPr>
            <a:r>
              <a:rPr lang="en-US" sz="2000" cap="none" spc="0" dirty="0">
                <a:solidFill>
                  <a:schemeClr val="bg2"/>
                </a:solidFill>
                <a:latin typeface="Arial" panose="020B0604020202020204" pitchFamily="34" charset="0"/>
                <a:ea typeface="Helvetica Light"/>
                <a:cs typeface="Arial" panose="020B0604020202020204" pitchFamily="34" charset="0"/>
                <a:sym typeface="Helvetica Light"/>
              </a:rPr>
              <a:t>Does not have to be “primary keys”</a:t>
            </a:r>
          </a:p>
        </p:txBody>
      </p:sp>
    </p:spTree>
    <p:extLst>
      <p:ext uri="{BB962C8B-B14F-4D97-AF65-F5344CB8AC3E}">
        <p14:creationId xmlns:p14="http://schemas.microsoft.com/office/powerpoint/2010/main" val="32788553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13</a:t>
            </a:fld>
            <a:endParaRPr/>
          </a:p>
        </p:txBody>
      </p:sp>
      <p:pic>
        <p:nvPicPr>
          <p:cNvPr id="852" name="Image" descr="Image"/>
          <p:cNvPicPr>
            <a:picLocks noChangeAspect="1"/>
          </p:cNvPicPr>
          <p:nvPr/>
        </p:nvPicPr>
        <p:blipFill>
          <a:blip r:embed="rId3"/>
          <a:srcRect l="66676"/>
          <a:stretch>
            <a:fillRect/>
          </a:stretch>
        </p:blipFill>
        <p:spPr>
          <a:xfrm>
            <a:off x="1024"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094587" y="2928270"/>
            <a:ext cx="1875659" cy="16101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a:lnSpc>
                <a:spcPct val="130000"/>
              </a:lnSpc>
              <a:buClr>
                <a:srgbClr val="DE411B"/>
              </a:buClr>
              <a:buSzPct val="100000"/>
              <a:defRPr spc="198"/>
            </a:pPr>
            <a:r>
              <a:rPr lang="en-US" sz="2000" dirty="0"/>
              <a:t>Designing a Restful API</a:t>
            </a:r>
          </a:p>
          <a:p>
            <a:pPr algn="ctr">
              <a:lnSpc>
                <a:spcPct val="130000"/>
              </a:lnSpc>
              <a:buClr>
                <a:srgbClr val="DE411B"/>
              </a:buClr>
              <a:buSzPct val="100000"/>
              <a:defRPr spc="198"/>
            </a:pPr>
            <a:endParaRPr lang="en-US" sz="2000" dirty="0"/>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2" name="TextBox 1">
            <a:extLst>
              <a:ext uri="{FF2B5EF4-FFF2-40B4-BE49-F238E27FC236}">
                <a16:creationId xmlns:a16="http://schemas.microsoft.com/office/drawing/2014/main" id="{01B0F180-2527-47C4-A5B3-D3FB8B8A6079}"/>
              </a:ext>
            </a:extLst>
          </p:cNvPr>
          <p:cNvSpPr txBox="1"/>
          <p:nvPr/>
        </p:nvSpPr>
        <p:spPr>
          <a:xfrm>
            <a:off x="4780193" y="1361809"/>
            <a:ext cx="2631614" cy="263725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algn="ctr"/>
            <a:r>
              <a:rPr lang="en-US" dirty="0">
                <a:solidFill>
                  <a:srgbClr val="FF0000"/>
                </a:solidFill>
              </a:rPr>
              <a:t>BAD</a:t>
            </a:r>
          </a:p>
          <a:p>
            <a:r>
              <a:rPr lang="en-US" dirty="0">
                <a:solidFill>
                  <a:schemeClr val="bg2"/>
                </a:solidFill>
              </a:rPr>
              <a:t>/</a:t>
            </a:r>
            <a:r>
              <a:rPr lang="en-US" dirty="0" err="1">
                <a:solidFill>
                  <a:schemeClr val="bg2"/>
                </a:solidFill>
              </a:rPr>
              <a:t>getCustomers</a:t>
            </a:r>
            <a:endParaRPr lang="en-US" dirty="0">
              <a:solidFill>
                <a:schemeClr val="bg2"/>
              </a:solidFill>
            </a:endParaRPr>
          </a:p>
          <a:p>
            <a:r>
              <a:rPr lang="en-US" dirty="0">
                <a:solidFill>
                  <a:schemeClr val="bg2"/>
                </a:solidFill>
              </a:rPr>
              <a:t>/</a:t>
            </a:r>
            <a:r>
              <a:rPr lang="en-US" dirty="0" err="1">
                <a:solidFill>
                  <a:schemeClr val="bg2"/>
                </a:solidFill>
              </a:rPr>
              <a:t>getCustomersByName</a:t>
            </a:r>
            <a:endParaRPr lang="en-US" dirty="0">
              <a:solidFill>
                <a:schemeClr val="bg2"/>
              </a:solidFill>
            </a:endParaRPr>
          </a:p>
          <a:p>
            <a:r>
              <a:rPr lang="en-US" dirty="0">
                <a:solidFill>
                  <a:schemeClr val="bg2"/>
                </a:solidFill>
              </a:rPr>
              <a:t>/</a:t>
            </a:r>
            <a:r>
              <a:rPr lang="en-US" dirty="0" err="1">
                <a:solidFill>
                  <a:schemeClr val="bg2"/>
                </a:solidFill>
              </a:rPr>
              <a:t>getCustomersByPhone</a:t>
            </a:r>
            <a:endParaRPr lang="en-US" dirty="0">
              <a:solidFill>
                <a:schemeClr val="bg2"/>
              </a:solidFill>
            </a:endParaRPr>
          </a:p>
          <a:p>
            <a:r>
              <a:rPr lang="en-US" dirty="0">
                <a:solidFill>
                  <a:schemeClr val="bg2"/>
                </a:solidFill>
              </a:rPr>
              <a:t>/</a:t>
            </a:r>
            <a:r>
              <a:rPr lang="en-US" dirty="0" err="1">
                <a:solidFill>
                  <a:schemeClr val="bg2"/>
                </a:solidFill>
              </a:rPr>
              <a:t>saveCustomer</a:t>
            </a:r>
            <a:endParaRPr lang="en-US" dirty="0">
              <a:solidFill>
                <a:schemeClr val="bg2"/>
              </a:solidFill>
            </a:endParaRPr>
          </a:p>
          <a:p>
            <a:r>
              <a:rPr lang="en-US" dirty="0">
                <a:solidFill>
                  <a:schemeClr val="bg2"/>
                </a:solidFill>
              </a:rPr>
              <a:t>/</a:t>
            </a:r>
            <a:r>
              <a:rPr lang="en-US" dirty="0" err="1">
                <a:solidFill>
                  <a:schemeClr val="bg2"/>
                </a:solidFill>
              </a:rPr>
              <a:t>updateCustomers</a:t>
            </a:r>
            <a:endParaRPr lang="en-US" dirty="0">
              <a:solidFill>
                <a:schemeClr val="bg2"/>
              </a:solidFill>
            </a:endParaRPr>
          </a:p>
          <a:p>
            <a:r>
              <a:rPr lang="en-US" dirty="0">
                <a:solidFill>
                  <a:schemeClr val="bg2"/>
                </a:solidFill>
              </a:rPr>
              <a:t>/</a:t>
            </a:r>
            <a:r>
              <a:rPr lang="en-US" dirty="0" err="1">
                <a:solidFill>
                  <a:schemeClr val="bg2"/>
                </a:solidFill>
              </a:rPr>
              <a:t>deleteCustomers</a:t>
            </a:r>
            <a:endParaRPr lang="en-US" dirty="0">
              <a:solidFill>
                <a:schemeClr val="bg2"/>
              </a:solidFill>
            </a:endParaRPr>
          </a:p>
          <a:p>
            <a:r>
              <a:rPr lang="en-US" dirty="0">
                <a:solidFill>
                  <a:schemeClr val="bg2"/>
                </a:solidFill>
              </a:rPr>
              <a:t>…</a:t>
            </a:r>
          </a:p>
          <a:p>
            <a:endParaRPr lang="en-US" sz="1800" dirty="0">
              <a:solidFill>
                <a:schemeClr val="bg2"/>
              </a:solidFill>
            </a:endParaRPr>
          </a:p>
        </p:txBody>
      </p:sp>
      <p:sp>
        <p:nvSpPr>
          <p:cNvPr id="4" name="TextBox 3">
            <a:extLst>
              <a:ext uri="{FF2B5EF4-FFF2-40B4-BE49-F238E27FC236}">
                <a16:creationId xmlns:a16="http://schemas.microsoft.com/office/drawing/2014/main" id="{B246ADA0-1AB1-4618-9649-600435DD925D}"/>
              </a:ext>
            </a:extLst>
          </p:cNvPr>
          <p:cNvSpPr txBox="1"/>
          <p:nvPr/>
        </p:nvSpPr>
        <p:spPr>
          <a:xfrm>
            <a:off x="4780193" y="860950"/>
            <a:ext cx="6367244" cy="452046"/>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marL="342900" indent="-342900" defTabSz="821531">
              <a:lnSpc>
                <a:spcPct val="100000"/>
              </a:lnSpc>
              <a:spcBef>
                <a:spcPts val="3000"/>
              </a:spcBef>
              <a:buFont typeface="Arial" panose="020B0604020202020204" pitchFamily="34" charset="0"/>
              <a:buChar char="•"/>
            </a:pPr>
            <a:r>
              <a:rPr lang="en-US" sz="2000" cap="none" spc="0" dirty="0">
                <a:solidFill>
                  <a:schemeClr val="bg2"/>
                </a:solidFill>
                <a:latin typeface="Arial" panose="020B0604020202020204" pitchFamily="34" charset="0"/>
                <a:ea typeface="Helvetica Light"/>
                <a:cs typeface="Arial" panose="020B0604020202020204" pitchFamily="34" charset="0"/>
                <a:sym typeface="Helvetica Light"/>
              </a:rPr>
              <a:t>Nouns are Good, verbs are Bad</a:t>
            </a:r>
          </a:p>
        </p:txBody>
      </p:sp>
      <p:sp>
        <p:nvSpPr>
          <p:cNvPr id="8" name="TextBox 7">
            <a:extLst>
              <a:ext uri="{FF2B5EF4-FFF2-40B4-BE49-F238E27FC236}">
                <a16:creationId xmlns:a16="http://schemas.microsoft.com/office/drawing/2014/main" id="{10DB0132-3E05-4703-959F-27D0FB1B99DF}"/>
              </a:ext>
            </a:extLst>
          </p:cNvPr>
          <p:cNvSpPr txBox="1"/>
          <p:nvPr/>
        </p:nvSpPr>
        <p:spPr>
          <a:xfrm>
            <a:off x="8306109" y="1360745"/>
            <a:ext cx="2631614" cy="1806263"/>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ctr"/>
            <a:r>
              <a:rPr lang="en-US" dirty="0">
                <a:solidFill>
                  <a:srgbClr val="00B050"/>
                </a:solidFill>
              </a:rPr>
              <a:t>GOOD</a:t>
            </a:r>
          </a:p>
          <a:p>
            <a:r>
              <a:rPr lang="en-US" dirty="0">
                <a:solidFill>
                  <a:schemeClr val="bg2"/>
                </a:solidFill>
              </a:rPr>
              <a:t>/customers</a:t>
            </a:r>
          </a:p>
          <a:p>
            <a:r>
              <a:rPr lang="en-US" dirty="0">
                <a:solidFill>
                  <a:schemeClr val="bg2"/>
                </a:solidFill>
              </a:rPr>
              <a:t>/students</a:t>
            </a:r>
          </a:p>
          <a:p>
            <a:r>
              <a:rPr lang="en-US" dirty="0">
                <a:solidFill>
                  <a:schemeClr val="bg2"/>
                </a:solidFill>
              </a:rPr>
              <a:t>/products</a:t>
            </a:r>
          </a:p>
          <a:p>
            <a:r>
              <a:rPr lang="en-US" dirty="0">
                <a:solidFill>
                  <a:schemeClr val="bg2"/>
                </a:solidFill>
              </a:rPr>
              <a:t>…</a:t>
            </a:r>
          </a:p>
          <a:p>
            <a:endParaRPr lang="en-US" sz="1800" dirty="0">
              <a:solidFill>
                <a:schemeClr val="bg2"/>
              </a:solidFill>
            </a:endParaRPr>
          </a:p>
        </p:txBody>
      </p:sp>
      <p:sp>
        <p:nvSpPr>
          <p:cNvPr id="5" name="TextBox 4">
            <a:extLst>
              <a:ext uri="{FF2B5EF4-FFF2-40B4-BE49-F238E27FC236}">
                <a16:creationId xmlns:a16="http://schemas.microsoft.com/office/drawing/2014/main" id="{F13554AA-8BE7-4861-9887-882190A1436E}"/>
              </a:ext>
            </a:extLst>
          </p:cNvPr>
          <p:cNvSpPr txBox="1"/>
          <p:nvPr/>
        </p:nvSpPr>
        <p:spPr>
          <a:xfrm>
            <a:off x="4780193" y="3999068"/>
            <a:ext cx="6883294" cy="391453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marL="342900" indent="-342900" defTabSz="821531">
              <a:spcBef>
                <a:spcPts val="3000"/>
              </a:spcBef>
              <a:buFont typeface="Arial" panose="020B0604020202020204" pitchFamily="34" charset="0"/>
              <a:buChar char="•"/>
            </a:pPr>
            <a:r>
              <a:rPr lang="en-US" sz="2000" i="0" dirty="0">
                <a:solidFill>
                  <a:srgbClr val="3C4146"/>
                </a:solidFill>
                <a:effectLst/>
                <a:latin typeface="Roboto Slab"/>
              </a:rPr>
              <a:t>Allow filtering, sorting, and pagination</a:t>
            </a:r>
          </a:p>
          <a:p>
            <a:pPr marL="342900" indent="-342900" defTabSz="821531">
              <a:spcBef>
                <a:spcPts val="3000"/>
              </a:spcBef>
              <a:buFont typeface="Arial" panose="020B0604020202020204" pitchFamily="34" charset="0"/>
              <a:buChar char="•"/>
            </a:pPr>
            <a:r>
              <a:rPr lang="en-US" sz="2000" i="0" dirty="0">
                <a:solidFill>
                  <a:srgbClr val="3C4146"/>
                </a:solidFill>
                <a:effectLst/>
                <a:latin typeface="Roboto Slab"/>
              </a:rPr>
              <a:t>Handle errors gracefully and return standard error codes</a:t>
            </a:r>
          </a:p>
          <a:p>
            <a:pPr marL="342900" indent="-342900" defTabSz="821531">
              <a:spcBef>
                <a:spcPts val="3000"/>
              </a:spcBef>
              <a:buFont typeface="Arial" panose="020B0604020202020204" pitchFamily="34" charset="0"/>
              <a:buChar char="•"/>
            </a:pPr>
            <a:r>
              <a:rPr lang="en-US" sz="2000" i="0" dirty="0">
                <a:solidFill>
                  <a:srgbClr val="3C4146"/>
                </a:solidFill>
                <a:effectLst/>
                <a:latin typeface="Roboto Slab"/>
              </a:rPr>
              <a:t>Accept and respond with JSON</a:t>
            </a:r>
          </a:p>
          <a:p>
            <a:pPr marL="342900" indent="-342900" defTabSz="821531">
              <a:spcBef>
                <a:spcPts val="3000"/>
              </a:spcBef>
              <a:buFont typeface="Arial" panose="020B0604020202020204" pitchFamily="34" charset="0"/>
              <a:buChar char="•"/>
            </a:pPr>
            <a:endParaRPr lang="en-US" sz="2000" b="1" i="0" dirty="0">
              <a:solidFill>
                <a:srgbClr val="3C4146"/>
              </a:solidFill>
              <a:effectLst/>
              <a:latin typeface="Roboto Slab"/>
            </a:endParaRPr>
          </a:p>
          <a:p>
            <a:pPr marL="342900" indent="-342900" defTabSz="821531">
              <a:spcBef>
                <a:spcPts val="3000"/>
              </a:spcBef>
              <a:buFont typeface="Arial" panose="020B0604020202020204" pitchFamily="34" charset="0"/>
              <a:buChar char="•"/>
            </a:pPr>
            <a:endParaRPr lang="en-US" sz="2000" b="1" i="0" dirty="0">
              <a:solidFill>
                <a:srgbClr val="3C4146"/>
              </a:solidFill>
              <a:effectLst/>
              <a:latin typeface="Roboto Slab"/>
            </a:endParaRPr>
          </a:p>
          <a:p>
            <a:pPr algn="l" defTabSz="821531">
              <a:lnSpc>
                <a:spcPct val="100000"/>
              </a:lnSpc>
              <a:spcBef>
                <a:spcPts val="3000"/>
              </a:spcBef>
            </a:pPr>
            <a:endParaRPr lang="en-US"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spTree>
    <p:extLst>
      <p:ext uri="{BB962C8B-B14F-4D97-AF65-F5344CB8AC3E}">
        <p14:creationId xmlns:p14="http://schemas.microsoft.com/office/powerpoint/2010/main" val="25166560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14</a:t>
            </a:fld>
            <a:endParaRPr/>
          </a:p>
        </p:txBody>
      </p:sp>
      <p:pic>
        <p:nvPicPr>
          <p:cNvPr id="852" name="Image" descr="Image"/>
          <p:cNvPicPr>
            <a:picLocks noChangeAspect="1"/>
          </p:cNvPicPr>
          <p:nvPr/>
        </p:nvPicPr>
        <p:blipFill>
          <a:blip r:embed="rId3"/>
          <a:srcRect l="66676"/>
          <a:stretch>
            <a:fillRect/>
          </a:stretch>
        </p:blipFill>
        <p:spPr>
          <a:xfrm>
            <a:off x="1024"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094587" y="3128325"/>
            <a:ext cx="1875659" cy="12100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a:lnSpc>
                <a:spcPct val="130000"/>
              </a:lnSpc>
              <a:buClr>
                <a:srgbClr val="DE411B"/>
              </a:buClr>
              <a:buSzPct val="100000"/>
              <a:defRPr spc="198"/>
            </a:pPr>
            <a:r>
              <a:rPr lang="en-US" sz="2000" dirty="0"/>
              <a:t>Rest template</a:t>
            </a:r>
          </a:p>
          <a:p>
            <a:pPr algn="ctr">
              <a:lnSpc>
                <a:spcPct val="130000"/>
              </a:lnSpc>
              <a:buClr>
                <a:srgbClr val="DE411B"/>
              </a:buClr>
              <a:buSzPct val="100000"/>
              <a:defRPr spc="198"/>
            </a:pPr>
            <a:endParaRPr lang="en-US" sz="2000" dirty="0"/>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5" name="TextBox 4">
            <a:extLst>
              <a:ext uri="{FF2B5EF4-FFF2-40B4-BE49-F238E27FC236}">
                <a16:creationId xmlns:a16="http://schemas.microsoft.com/office/drawing/2014/main" id="{F13554AA-8BE7-4861-9887-882190A1436E}"/>
              </a:ext>
            </a:extLst>
          </p:cNvPr>
          <p:cNvSpPr txBox="1"/>
          <p:nvPr/>
        </p:nvSpPr>
        <p:spPr>
          <a:xfrm>
            <a:off x="4566569" y="1674734"/>
            <a:ext cx="7217761" cy="5007139"/>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defTabSz="821531">
              <a:spcBef>
                <a:spcPts val="3000"/>
              </a:spcBef>
            </a:pPr>
            <a:r>
              <a:rPr lang="en-US" sz="1400" i="0" dirty="0">
                <a:solidFill>
                  <a:schemeClr val="bg2"/>
                </a:solidFill>
                <a:effectLst/>
                <a:latin typeface="Roboto Slab"/>
              </a:rPr>
              <a:t>Some useful methods of RestTemplate:</a:t>
            </a:r>
          </a:p>
          <a:p>
            <a:pPr marL="457200" indent="-457200" defTabSz="821531">
              <a:spcBef>
                <a:spcPts val="3000"/>
              </a:spcBef>
              <a:buFont typeface="Arial" panose="020B0604020202020204" pitchFamily="34" charset="0"/>
              <a:buChar char="•"/>
            </a:pPr>
            <a:r>
              <a:rPr lang="en-US" sz="1400" i="0" dirty="0">
                <a:solidFill>
                  <a:schemeClr val="bg2"/>
                </a:solidFill>
                <a:effectLst/>
                <a:latin typeface="Roboto Slab"/>
              </a:rPr>
              <a:t>getForEntity() - executes a GET request and returns an object of </a:t>
            </a:r>
            <a:r>
              <a:rPr lang="en-US" sz="1400" i="0" dirty="0" err="1">
                <a:solidFill>
                  <a:schemeClr val="bg2"/>
                </a:solidFill>
                <a:effectLst/>
                <a:latin typeface="Roboto Slab"/>
              </a:rPr>
              <a:t>ResponseEntity</a:t>
            </a:r>
            <a:r>
              <a:rPr lang="en-US" sz="1400" i="0" dirty="0">
                <a:solidFill>
                  <a:schemeClr val="bg2"/>
                </a:solidFill>
                <a:effectLst/>
                <a:latin typeface="Roboto Slab"/>
              </a:rPr>
              <a:t> class that contains both the status code and the resource as an object.</a:t>
            </a:r>
          </a:p>
          <a:p>
            <a:pPr marL="457200" indent="-457200" defTabSz="821531">
              <a:spcBef>
                <a:spcPts val="3000"/>
              </a:spcBef>
              <a:buFont typeface="Arial" panose="020B0604020202020204" pitchFamily="34" charset="0"/>
              <a:buChar char="•"/>
            </a:pPr>
            <a:r>
              <a:rPr lang="en-US" sz="1400" i="0" dirty="0">
                <a:solidFill>
                  <a:schemeClr val="bg2"/>
                </a:solidFill>
                <a:effectLst/>
                <a:latin typeface="Roboto Slab"/>
              </a:rPr>
              <a:t>getForObject() - similar to getForEntity(), but returns the resource directly.</a:t>
            </a:r>
          </a:p>
          <a:p>
            <a:pPr marL="457200" indent="-457200" defTabSz="821531">
              <a:spcBef>
                <a:spcPts val="3000"/>
              </a:spcBef>
              <a:buFont typeface="Arial" panose="020B0604020202020204" pitchFamily="34" charset="0"/>
              <a:buChar char="•"/>
            </a:pPr>
            <a:r>
              <a:rPr lang="en-US" sz="1400" dirty="0">
                <a:solidFill>
                  <a:schemeClr val="bg2"/>
                </a:solidFill>
                <a:latin typeface="Roboto Slab"/>
              </a:rPr>
              <a:t>exchange() - executes a specified HTTP method, such as GET, POST, PUT, </a:t>
            </a:r>
            <a:r>
              <a:rPr lang="en-US" sz="1400" dirty="0" err="1">
                <a:solidFill>
                  <a:schemeClr val="bg2"/>
                </a:solidFill>
                <a:latin typeface="Roboto Slab"/>
              </a:rPr>
              <a:t>etc</a:t>
            </a:r>
            <a:r>
              <a:rPr lang="en-US" sz="1400" dirty="0">
                <a:solidFill>
                  <a:schemeClr val="bg2"/>
                </a:solidFill>
                <a:latin typeface="Roboto Slab"/>
              </a:rPr>
              <a:t>, and returns a </a:t>
            </a:r>
            <a:r>
              <a:rPr lang="en-US" sz="1400" dirty="0" err="1">
                <a:solidFill>
                  <a:schemeClr val="bg2"/>
                </a:solidFill>
                <a:latin typeface="Roboto Slab"/>
              </a:rPr>
              <a:t>ResponseEntity</a:t>
            </a:r>
            <a:r>
              <a:rPr lang="en-US" sz="1400" dirty="0">
                <a:solidFill>
                  <a:schemeClr val="bg2"/>
                </a:solidFill>
                <a:latin typeface="Roboto Slab"/>
              </a:rPr>
              <a:t> containing both the HTTP status code and the resource as an object.</a:t>
            </a:r>
          </a:p>
          <a:p>
            <a:pPr marL="457200" indent="-457200" defTabSz="821531">
              <a:spcBef>
                <a:spcPts val="3000"/>
              </a:spcBef>
              <a:buFont typeface="Arial" panose="020B0604020202020204" pitchFamily="34" charset="0"/>
              <a:buChar char="•"/>
            </a:pPr>
            <a:r>
              <a:rPr lang="en-US" sz="1400" i="0" dirty="0">
                <a:solidFill>
                  <a:schemeClr val="bg2"/>
                </a:solidFill>
                <a:effectLst/>
                <a:latin typeface="Roboto Slab"/>
              </a:rPr>
              <a:t>execute() - similar to the exchange() method, but takes additional parameters: </a:t>
            </a:r>
            <a:r>
              <a:rPr lang="en-US" sz="1400" i="0" dirty="0" err="1">
                <a:solidFill>
                  <a:schemeClr val="bg2"/>
                </a:solidFill>
                <a:effectLst/>
                <a:latin typeface="Roboto Slab"/>
              </a:rPr>
              <a:t>RequestCallback</a:t>
            </a:r>
            <a:r>
              <a:rPr lang="en-US" sz="1400" i="0" dirty="0">
                <a:solidFill>
                  <a:schemeClr val="bg2"/>
                </a:solidFill>
                <a:effectLst/>
                <a:latin typeface="Roboto Slab"/>
              </a:rPr>
              <a:t> and </a:t>
            </a:r>
            <a:r>
              <a:rPr lang="en-US" sz="1400" i="0" dirty="0" err="1">
                <a:solidFill>
                  <a:schemeClr val="bg2"/>
                </a:solidFill>
                <a:effectLst/>
                <a:latin typeface="Roboto Slab"/>
              </a:rPr>
              <a:t>ResultSetExtractor</a:t>
            </a:r>
            <a:r>
              <a:rPr lang="en-US" sz="1400" i="0" dirty="0">
                <a:solidFill>
                  <a:schemeClr val="bg2"/>
                </a:solidFill>
                <a:effectLst/>
                <a:latin typeface="Roboto Slab"/>
              </a:rPr>
              <a:t>.</a:t>
            </a:r>
            <a:endParaRPr lang="en-US" sz="2000" b="1" i="0" dirty="0">
              <a:solidFill>
                <a:srgbClr val="3C4146"/>
              </a:solidFill>
              <a:effectLst/>
              <a:latin typeface="Roboto Slab"/>
            </a:endParaRPr>
          </a:p>
          <a:p>
            <a:pPr marL="342900" indent="-342900" defTabSz="821531">
              <a:spcBef>
                <a:spcPts val="3000"/>
              </a:spcBef>
              <a:buFont typeface="Arial" panose="020B0604020202020204" pitchFamily="34" charset="0"/>
              <a:buChar char="•"/>
            </a:pPr>
            <a:endParaRPr lang="en-US" sz="2000" b="1" i="0" dirty="0">
              <a:solidFill>
                <a:srgbClr val="3C4146"/>
              </a:solidFill>
              <a:effectLst/>
              <a:latin typeface="Roboto Slab"/>
            </a:endParaRPr>
          </a:p>
          <a:p>
            <a:pPr algn="l" defTabSz="821531">
              <a:lnSpc>
                <a:spcPct val="100000"/>
              </a:lnSpc>
              <a:spcBef>
                <a:spcPts val="3000"/>
              </a:spcBef>
            </a:pPr>
            <a:endParaRPr lang="en-US"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sp>
        <p:nvSpPr>
          <p:cNvPr id="15" name="TextBox 14">
            <a:extLst>
              <a:ext uri="{FF2B5EF4-FFF2-40B4-BE49-F238E27FC236}">
                <a16:creationId xmlns:a16="http://schemas.microsoft.com/office/drawing/2014/main" id="{EC72033C-8AE0-4EEB-8939-22CEC5EE8B08}"/>
              </a:ext>
            </a:extLst>
          </p:cNvPr>
          <p:cNvSpPr txBox="1"/>
          <p:nvPr/>
        </p:nvSpPr>
        <p:spPr>
          <a:xfrm>
            <a:off x="4473430" y="771436"/>
            <a:ext cx="7472394" cy="738664"/>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Roboto Slab"/>
              </a:rPr>
              <a:t>RestTemplate</a:t>
            </a:r>
            <a:r>
              <a:rPr kumimoji="0" lang="en-US" altLang="en-US" sz="1400" b="0" i="0" u="none" strike="noStrike" cap="none" normalizeH="0" baseline="0" dirty="0">
                <a:ln>
                  <a:noFill/>
                </a:ln>
                <a:solidFill>
                  <a:srgbClr val="222222"/>
                </a:solidFill>
                <a:effectLst/>
                <a:latin typeface="Roboto Slab"/>
              </a:rPr>
              <a:t> is a synchronous client to perform HTTP requests.</a:t>
            </a:r>
          </a:p>
          <a:p>
            <a:pPr marL="0" marR="0" lvl="0" indent="0" algn="l" defTabSz="914400" rtl="0" eaLnBrk="0" fontAlgn="base" latinLnBrk="0" hangingPunct="0">
              <a:lnSpc>
                <a:spcPct val="100000"/>
              </a:lnSpc>
              <a:spcBef>
                <a:spcPct val="0"/>
              </a:spcBef>
              <a:spcAft>
                <a:spcPct val="0"/>
              </a:spcAft>
              <a:buClrTx/>
              <a:buSzTx/>
              <a:buFontTx/>
              <a:buNone/>
              <a:tabLst/>
            </a:pPr>
            <a:r>
              <a:rPr lang="en-US" sz="1400" dirty="0">
                <a:solidFill>
                  <a:srgbClr val="222222"/>
                </a:solidFill>
                <a:latin typeface="Roboto Slab"/>
              </a:rPr>
              <a:t>A</a:t>
            </a:r>
            <a:r>
              <a:rPr lang="en-US" sz="1400" b="0" i="0" dirty="0">
                <a:solidFill>
                  <a:srgbClr val="222222"/>
                </a:solidFill>
                <a:effectLst/>
                <a:latin typeface="Roboto Slab"/>
              </a:rPr>
              <a:t>dds the capability of transforming the request and response in </a:t>
            </a:r>
            <a:r>
              <a:rPr lang="en-US" sz="1400" b="0" i="0" u="sng" dirty="0">
                <a:solidFill>
                  <a:srgbClr val="2BA283"/>
                </a:solidFill>
                <a:effectLst/>
                <a:latin typeface="Roboto Slab"/>
                <a:hlinkClick r:id="rId5"/>
              </a:rPr>
              <a:t>JSON</a:t>
            </a:r>
            <a:r>
              <a:rPr lang="en-US" sz="1400" b="0" i="0" dirty="0">
                <a:solidFill>
                  <a:srgbClr val="222222"/>
                </a:solidFill>
                <a:effectLst/>
                <a:latin typeface="Roboto Slab"/>
              </a:rPr>
              <a:t> or </a:t>
            </a:r>
            <a:r>
              <a:rPr lang="en-US" sz="1400" b="0" i="0" u="sng" dirty="0">
                <a:solidFill>
                  <a:srgbClr val="2BA283"/>
                </a:solidFill>
                <a:effectLst/>
                <a:latin typeface="Roboto Slab"/>
                <a:hlinkClick r:id="rId6"/>
              </a:rPr>
              <a:t>XML</a:t>
            </a:r>
            <a:r>
              <a:rPr lang="en-US" sz="1400" b="0" i="0" dirty="0">
                <a:solidFill>
                  <a:srgbClr val="222222"/>
                </a:solidFill>
                <a:effectLst/>
                <a:latin typeface="Roboto Slab"/>
              </a:rPr>
              <a:t> to Java objects.</a:t>
            </a:r>
            <a:r>
              <a:rPr kumimoji="0" lang="en-US" altLang="en-US" sz="1400" b="0" i="0" u="none" strike="noStrike" cap="none" normalizeH="0" baseline="0" dirty="0">
                <a:ln>
                  <a:noFill/>
                </a:ln>
                <a:solidFill>
                  <a:schemeClr val="tx1"/>
                </a:solidFill>
                <a:effectLst/>
                <a:latin typeface="Roboto Slab"/>
              </a:rPr>
              <a:t> </a:t>
            </a:r>
          </a:p>
        </p:txBody>
      </p:sp>
    </p:spTree>
    <p:extLst>
      <p:ext uri="{BB962C8B-B14F-4D97-AF65-F5344CB8AC3E}">
        <p14:creationId xmlns:p14="http://schemas.microsoft.com/office/powerpoint/2010/main" val="424801482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15</a:t>
            </a:fld>
            <a:endParaRPr/>
          </a:p>
        </p:txBody>
      </p:sp>
      <p:pic>
        <p:nvPicPr>
          <p:cNvPr id="852" name="Image" descr="Image"/>
          <p:cNvPicPr>
            <a:picLocks noChangeAspect="1"/>
          </p:cNvPicPr>
          <p:nvPr/>
        </p:nvPicPr>
        <p:blipFill>
          <a:blip r:embed="rId3"/>
          <a:srcRect l="66676"/>
          <a:stretch>
            <a:fillRect/>
          </a:stretch>
        </p:blipFill>
        <p:spPr>
          <a:xfrm>
            <a:off x="1024"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094587" y="3128325"/>
            <a:ext cx="1875659" cy="12100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a:lnSpc>
                <a:spcPct val="130000"/>
              </a:lnSpc>
              <a:buClr>
                <a:srgbClr val="DE411B"/>
              </a:buClr>
              <a:buSzPct val="100000"/>
              <a:defRPr spc="198"/>
            </a:pPr>
            <a:r>
              <a:rPr lang="en-US" sz="2000" dirty="0"/>
              <a:t>Rest template</a:t>
            </a:r>
          </a:p>
          <a:p>
            <a:pPr algn="ctr">
              <a:lnSpc>
                <a:spcPct val="130000"/>
              </a:lnSpc>
              <a:buClr>
                <a:srgbClr val="DE411B"/>
              </a:buClr>
              <a:buSzPct val="100000"/>
              <a:defRPr spc="198"/>
            </a:pPr>
            <a:endParaRPr lang="en-US" sz="2000" dirty="0"/>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5" name="TextBox 4">
            <a:extLst>
              <a:ext uri="{FF2B5EF4-FFF2-40B4-BE49-F238E27FC236}">
                <a16:creationId xmlns:a16="http://schemas.microsoft.com/office/drawing/2014/main" id="{F13554AA-8BE7-4861-9887-882190A1436E}"/>
              </a:ext>
            </a:extLst>
          </p:cNvPr>
          <p:cNvSpPr txBox="1"/>
          <p:nvPr/>
        </p:nvSpPr>
        <p:spPr>
          <a:xfrm>
            <a:off x="4378855" y="1455183"/>
            <a:ext cx="7812121" cy="3637533"/>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marL="457200" indent="-457200" defTabSz="821531">
              <a:spcBef>
                <a:spcPts val="3000"/>
              </a:spcBef>
              <a:buFont typeface="Arial" panose="020B0604020202020204" pitchFamily="34" charset="0"/>
              <a:buChar char="•"/>
            </a:pPr>
            <a:r>
              <a:rPr lang="en-US" sz="1400" dirty="0">
                <a:solidFill>
                  <a:schemeClr val="bg2"/>
                </a:solidFill>
                <a:latin typeface="Roboto Slab"/>
              </a:rPr>
              <a:t>delete() - deletes the resources at the given URL using the HTTP DELETE method.</a:t>
            </a:r>
          </a:p>
          <a:p>
            <a:pPr marL="457200" indent="-457200" defTabSz="821531">
              <a:spcBef>
                <a:spcPts val="3000"/>
              </a:spcBef>
              <a:buFont typeface="Arial" panose="020B0604020202020204" pitchFamily="34" charset="0"/>
              <a:buChar char="•"/>
            </a:pPr>
            <a:r>
              <a:rPr lang="en-US" sz="1400" i="0" dirty="0">
                <a:solidFill>
                  <a:schemeClr val="bg2"/>
                </a:solidFill>
                <a:effectLst/>
                <a:latin typeface="Roboto Slab"/>
              </a:rPr>
              <a:t>put() - updates a resource for a given URL using the HTTP PUT method.</a:t>
            </a:r>
          </a:p>
          <a:p>
            <a:pPr marL="457200" indent="-457200" defTabSz="821531">
              <a:spcBef>
                <a:spcPts val="3000"/>
              </a:spcBef>
              <a:buFont typeface="Arial" panose="020B0604020202020204" pitchFamily="34" charset="0"/>
              <a:buChar char="•"/>
            </a:pPr>
            <a:r>
              <a:rPr lang="en-US" sz="1400" dirty="0">
                <a:solidFill>
                  <a:schemeClr val="bg2"/>
                </a:solidFill>
                <a:latin typeface="Roboto Slab"/>
              </a:rPr>
              <a:t>postForObject() - Creates a new resource using HTTP POST method and returns an entity.</a:t>
            </a:r>
            <a:endParaRPr lang="en-US" sz="1400" i="0" dirty="0">
              <a:solidFill>
                <a:schemeClr val="bg2"/>
              </a:solidFill>
              <a:effectLst/>
              <a:latin typeface="Roboto Slab"/>
            </a:endParaRPr>
          </a:p>
          <a:p>
            <a:pPr defTabSz="821531">
              <a:spcBef>
                <a:spcPts val="3000"/>
              </a:spcBef>
            </a:pPr>
            <a:endParaRPr lang="en-US" sz="2000" b="1" i="0" dirty="0">
              <a:solidFill>
                <a:srgbClr val="3C4146"/>
              </a:solidFill>
              <a:effectLst/>
              <a:latin typeface="Roboto Slab"/>
            </a:endParaRPr>
          </a:p>
          <a:p>
            <a:pPr marL="342900" indent="-342900" defTabSz="821531">
              <a:spcBef>
                <a:spcPts val="3000"/>
              </a:spcBef>
              <a:buFont typeface="Arial" panose="020B0604020202020204" pitchFamily="34" charset="0"/>
              <a:buChar char="•"/>
            </a:pPr>
            <a:endParaRPr lang="en-US" sz="2000" b="1" i="0" dirty="0">
              <a:solidFill>
                <a:srgbClr val="3C4146"/>
              </a:solidFill>
              <a:effectLst/>
              <a:latin typeface="Roboto Slab"/>
            </a:endParaRPr>
          </a:p>
          <a:p>
            <a:pPr algn="l" defTabSz="821531">
              <a:lnSpc>
                <a:spcPct val="100000"/>
              </a:lnSpc>
              <a:spcBef>
                <a:spcPts val="3000"/>
              </a:spcBef>
            </a:pPr>
            <a:endParaRPr lang="en-US"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spTree>
    <p:extLst>
      <p:ext uri="{BB962C8B-B14F-4D97-AF65-F5344CB8AC3E}">
        <p14:creationId xmlns:p14="http://schemas.microsoft.com/office/powerpoint/2010/main" val="82996171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7" name="Image" descr="Image"/>
          <p:cNvPicPr>
            <a:picLocks noChangeAspect="1"/>
          </p:cNvPicPr>
          <p:nvPr/>
        </p:nvPicPr>
        <p:blipFill>
          <a:blip r:embed="rId3"/>
          <a:stretch>
            <a:fillRect/>
          </a:stretch>
        </p:blipFill>
        <p:spPr>
          <a:xfrm>
            <a:off x="-159488" y="0"/>
            <a:ext cx="12192000" cy="6858000"/>
          </a:xfrm>
          <a:prstGeom prst="rect">
            <a:avLst/>
          </a:prstGeom>
          <a:ln w="12700">
            <a:miter lim="400000"/>
          </a:ln>
        </p:spPr>
      </p:pic>
      <p:sp>
        <p:nvSpPr>
          <p:cNvPr id="508" name="1"/>
          <p:cNvSpPr/>
          <p:nvPr/>
        </p:nvSpPr>
        <p:spPr>
          <a:xfrm>
            <a:off x="1574800" y="3357583"/>
            <a:ext cx="635000" cy="635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r>
              <a:rPr sz="450"/>
              <a:t>1</a:t>
            </a:r>
          </a:p>
        </p:txBody>
      </p:sp>
      <p:sp>
        <p:nvSpPr>
          <p:cNvPr id="509" name="Additional chapter intro…"/>
          <p:cNvSpPr txBox="1"/>
          <p:nvPr/>
        </p:nvSpPr>
        <p:spPr>
          <a:xfrm>
            <a:off x="1508285" y="4863087"/>
            <a:ext cx="7122066" cy="4821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80000"/>
              </a:lnSpc>
              <a:defRPr sz="7000" cap="none" spc="-209"/>
            </a:pPr>
            <a:endParaRPr sz="3500" dirty="0"/>
          </a:p>
        </p:txBody>
      </p:sp>
      <p:sp>
        <p:nvSpPr>
          <p:cNvPr id="510" name="The background is different"/>
          <p:cNvSpPr txBox="1"/>
          <p:nvPr/>
        </p:nvSpPr>
        <p:spPr>
          <a:xfrm>
            <a:off x="1533017" y="4288783"/>
            <a:ext cx="7123403" cy="4097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130000"/>
              </a:lnSpc>
              <a:buClr>
                <a:srgbClr val="DE411B"/>
              </a:buClr>
              <a:buSzPct val="100000"/>
              <a:defRPr spc="198"/>
            </a:pPr>
            <a:r>
              <a:rPr lang="en-US" sz="2000" dirty="0"/>
              <a:t>Hands-on</a:t>
            </a:r>
          </a:p>
        </p:txBody>
      </p:sp>
      <p:pic>
        <p:nvPicPr>
          <p:cNvPr id="512"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Tree>
    <p:extLst>
      <p:ext uri="{BB962C8B-B14F-4D97-AF65-F5344CB8AC3E}">
        <p14:creationId xmlns:p14="http://schemas.microsoft.com/office/powerpoint/2010/main" val="39453163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Slide Number"/>
          <p:cNvSpPr txBox="1">
            <a:spLocks noGrp="1"/>
          </p:cNvSpPr>
          <p:nvPr>
            <p:ph type="sldNum" sz="quarter" idx="2"/>
          </p:nvPr>
        </p:nvSpPr>
        <p:spPr>
          <a:xfrm>
            <a:off x="12002329" y="6644723"/>
            <a:ext cx="134293" cy="19208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2</a:t>
            </a:fld>
            <a:endParaRPr dirty="0"/>
          </a:p>
        </p:txBody>
      </p:sp>
      <p:sp>
        <p:nvSpPr>
          <p:cNvPr id="101" name="Agenda"/>
          <p:cNvSpPr txBox="1"/>
          <p:nvPr/>
        </p:nvSpPr>
        <p:spPr>
          <a:xfrm>
            <a:off x="1522350" y="2038171"/>
            <a:ext cx="2212317" cy="3005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r>
              <a:rPr sz="1800" dirty="0"/>
              <a:t>Agenda</a:t>
            </a:r>
          </a:p>
        </p:txBody>
      </p:sp>
      <p:sp>
        <p:nvSpPr>
          <p:cNvPr id="102" name="general template guidance…"/>
          <p:cNvSpPr txBox="1"/>
          <p:nvPr/>
        </p:nvSpPr>
        <p:spPr>
          <a:xfrm>
            <a:off x="1534781" y="4046359"/>
            <a:ext cx="5243625" cy="12266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b">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marL="277813" indent="-277813">
              <a:lnSpc>
                <a:spcPct val="130000"/>
              </a:lnSpc>
              <a:buClr>
                <a:srgbClr val="DE411B"/>
              </a:buClr>
              <a:buSzPct val="100000"/>
              <a:buAutoNum type="arabicPeriod"/>
              <a:defRPr spc="198"/>
            </a:pPr>
            <a:r>
              <a:rPr lang="en-US" sz="1200" dirty="0"/>
              <a:t>Overview - http in a nutshell </a:t>
            </a:r>
          </a:p>
          <a:p>
            <a:pPr marL="277813" indent="-277813">
              <a:lnSpc>
                <a:spcPct val="130000"/>
              </a:lnSpc>
              <a:buClr>
                <a:srgbClr val="DE411B"/>
              </a:buClr>
              <a:buSzPct val="100000"/>
              <a:buAutoNum type="arabicPeriod"/>
              <a:defRPr spc="198"/>
            </a:pPr>
            <a:r>
              <a:rPr lang="en-US" sz="1200" dirty="0" err="1"/>
              <a:t>RESt</a:t>
            </a:r>
            <a:endParaRPr lang="en-US" sz="1200" dirty="0"/>
          </a:p>
          <a:p>
            <a:pPr marL="277813" indent="-277813">
              <a:lnSpc>
                <a:spcPct val="130000"/>
              </a:lnSpc>
              <a:buClr>
                <a:srgbClr val="DE411B"/>
              </a:buClr>
              <a:buSzPct val="100000"/>
              <a:buAutoNum type="arabicPeriod"/>
              <a:defRPr spc="198"/>
            </a:pPr>
            <a:r>
              <a:rPr lang="en-US" sz="1200" dirty="0"/>
              <a:t>Designing a restful api</a:t>
            </a:r>
          </a:p>
          <a:p>
            <a:pPr marL="277813" indent="-277813">
              <a:lnSpc>
                <a:spcPct val="130000"/>
              </a:lnSpc>
              <a:buClr>
                <a:srgbClr val="DE411B"/>
              </a:buClr>
              <a:buSzPct val="100000"/>
              <a:buAutoNum type="arabicPeriod"/>
              <a:defRPr spc="198"/>
            </a:pPr>
            <a:r>
              <a:rPr lang="en-US" sz="1200" dirty="0" err="1"/>
              <a:t>resttemplate</a:t>
            </a:r>
            <a:endParaRPr lang="en-US" sz="1200" dirty="0"/>
          </a:p>
          <a:p>
            <a:pPr marL="277813" indent="-277813">
              <a:lnSpc>
                <a:spcPct val="130000"/>
              </a:lnSpc>
              <a:buClr>
                <a:srgbClr val="DE411B"/>
              </a:buClr>
              <a:buSzPct val="100000"/>
              <a:buAutoNum type="arabicPeriod"/>
              <a:defRPr spc="198"/>
            </a:pPr>
            <a:r>
              <a:rPr lang="en-US" sz="1200" dirty="0"/>
              <a:t>Hands-on</a:t>
            </a:r>
          </a:p>
        </p:txBody>
      </p:sp>
      <p:pic>
        <p:nvPicPr>
          <p:cNvPr id="103" name="Image" descr="Image"/>
          <p:cNvPicPr>
            <a:picLocks noChangeAspect="1"/>
          </p:cNvPicPr>
          <p:nvPr/>
        </p:nvPicPr>
        <p:blipFill>
          <a:blip r:embed="rId3"/>
          <a:stretch>
            <a:fillRect/>
          </a:stretch>
        </p:blipFill>
        <p:spPr>
          <a:xfrm>
            <a:off x="1552295" y="1398565"/>
            <a:ext cx="414394" cy="309414"/>
          </a:xfrm>
          <a:prstGeom prst="rect">
            <a:avLst/>
          </a:prstGeom>
          <a:ln w="12700">
            <a:miter lim="400000"/>
          </a:ln>
        </p:spPr>
      </p:pic>
    </p:spTree>
    <p:extLst>
      <p:ext uri="{BB962C8B-B14F-4D97-AF65-F5344CB8AC3E}">
        <p14:creationId xmlns:p14="http://schemas.microsoft.com/office/powerpoint/2010/main" val="27781005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7" name="Image" descr="Image"/>
          <p:cNvPicPr>
            <a:picLocks noChangeAspect="1"/>
          </p:cNvPicPr>
          <p:nvPr/>
        </p:nvPicPr>
        <p:blipFill>
          <a:blip r:embed="rId3"/>
          <a:stretch>
            <a:fillRect/>
          </a:stretch>
        </p:blipFill>
        <p:spPr>
          <a:xfrm>
            <a:off x="-159488" y="0"/>
            <a:ext cx="12192000" cy="6858000"/>
          </a:xfrm>
          <a:prstGeom prst="rect">
            <a:avLst/>
          </a:prstGeom>
          <a:ln w="12700">
            <a:miter lim="400000"/>
          </a:ln>
        </p:spPr>
      </p:pic>
      <p:sp>
        <p:nvSpPr>
          <p:cNvPr id="508" name="1"/>
          <p:cNvSpPr/>
          <p:nvPr/>
        </p:nvSpPr>
        <p:spPr>
          <a:xfrm>
            <a:off x="1574800" y="3357583"/>
            <a:ext cx="635000" cy="635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r>
              <a:rPr sz="450"/>
              <a:t>1</a:t>
            </a:r>
          </a:p>
        </p:txBody>
      </p:sp>
      <p:sp>
        <p:nvSpPr>
          <p:cNvPr id="509" name="Additional chapter intro…"/>
          <p:cNvSpPr txBox="1"/>
          <p:nvPr/>
        </p:nvSpPr>
        <p:spPr>
          <a:xfrm>
            <a:off x="1508285" y="4863087"/>
            <a:ext cx="7122066" cy="4821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80000"/>
              </a:lnSpc>
              <a:defRPr sz="7000" cap="none" spc="-209"/>
            </a:pPr>
            <a:endParaRPr sz="3500" dirty="0"/>
          </a:p>
        </p:txBody>
      </p:sp>
      <p:sp>
        <p:nvSpPr>
          <p:cNvPr id="510" name="The background is different"/>
          <p:cNvSpPr txBox="1"/>
          <p:nvPr/>
        </p:nvSpPr>
        <p:spPr>
          <a:xfrm>
            <a:off x="1533017" y="4288783"/>
            <a:ext cx="7123403" cy="4097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130000"/>
              </a:lnSpc>
              <a:buClr>
                <a:srgbClr val="DE411B"/>
              </a:buClr>
              <a:buSzPct val="100000"/>
              <a:defRPr spc="198"/>
            </a:pPr>
            <a:r>
              <a:rPr lang="en-US" sz="2000" dirty="0"/>
              <a:t>Overview</a:t>
            </a:r>
          </a:p>
        </p:txBody>
      </p:sp>
      <p:pic>
        <p:nvPicPr>
          <p:cNvPr id="512"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Tree>
    <p:extLst>
      <p:ext uri="{BB962C8B-B14F-4D97-AF65-F5344CB8AC3E}">
        <p14:creationId xmlns:p14="http://schemas.microsoft.com/office/powerpoint/2010/main" val="41027634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4</a:t>
            </a:fld>
            <a:endParaRPr/>
          </a:p>
        </p:txBody>
      </p:sp>
      <p:pic>
        <p:nvPicPr>
          <p:cNvPr id="852" name="Image" descr="Image"/>
          <p:cNvPicPr>
            <a:picLocks noChangeAspect="1"/>
          </p:cNvPicPr>
          <p:nvPr/>
        </p:nvPicPr>
        <p:blipFill>
          <a:blip r:embed="rId3"/>
          <a:srcRect l="66676"/>
          <a:stretch>
            <a:fillRect/>
          </a:stretch>
        </p:blipFill>
        <p:spPr>
          <a:xfrm>
            <a:off x="1024"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107237" y="3287606"/>
            <a:ext cx="1875659" cy="40979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a:lnSpc>
                <a:spcPct val="130000"/>
              </a:lnSpc>
              <a:buClr>
                <a:srgbClr val="DE411B"/>
              </a:buClr>
              <a:buSzPct val="100000"/>
              <a:defRPr spc="198"/>
            </a:pPr>
            <a:r>
              <a:rPr lang="en-US" sz="2000" dirty="0"/>
              <a:t>Overview</a:t>
            </a:r>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2" name="TextBox 1">
            <a:extLst>
              <a:ext uri="{FF2B5EF4-FFF2-40B4-BE49-F238E27FC236}">
                <a16:creationId xmlns:a16="http://schemas.microsoft.com/office/drawing/2014/main" id="{01B0F180-2527-47C4-A5B3-D3FB8B8A6079}"/>
              </a:ext>
            </a:extLst>
          </p:cNvPr>
          <p:cNvSpPr txBox="1"/>
          <p:nvPr/>
        </p:nvSpPr>
        <p:spPr>
          <a:xfrm>
            <a:off x="4737834" y="1455727"/>
            <a:ext cx="5915369" cy="421268"/>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marL="285750" indent="-285750">
              <a:buFont typeface="Arial" panose="020B0604020202020204" pitchFamily="34" charset="0"/>
              <a:buChar char="•"/>
            </a:pPr>
            <a:endParaRPr lang="en-US" sz="1800" dirty="0">
              <a:solidFill>
                <a:schemeClr val="bg2"/>
              </a:solidFill>
            </a:endParaRPr>
          </a:p>
        </p:txBody>
      </p:sp>
      <p:sp>
        <p:nvSpPr>
          <p:cNvPr id="3" name="TextBox 2">
            <a:extLst>
              <a:ext uri="{FF2B5EF4-FFF2-40B4-BE49-F238E27FC236}">
                <a16:creationId xmlns:a16="http://schemas.microsoft.com/office/drawing/2014/main" id="{588FBF5E-02AE-4902-9FEF-85EA40B26A27}"/>
              </a:ext>
            </a:extLst>
          </p:cNvPr>
          <p:cNvSpPr txBox="1"/>
          <p:nvPr/>
        </p:nvSpPr>
        <p:spPr>
          <a:xfrm>
            <a:off x="4737834" y="665825"/>
            <a:ext cx="3630967" cy="452046"/>
          </a:xfrm>
          <a:prstGeom prst="rect">
            <a:avLst/>
          </a:prstGeom>
          <a:solidFill>
            <a:schemeClr val="tx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algn="l" defTabSz="821531">
              <a:lnSpc>
                <a:spcPct val="100000"/>
              </a:lnSpc>
              <a:spcBef>
                <a:spcPts val="3000"/>
              </a:spcBef>
            </a:pPr>
            <a:r>
              <a:rPr lang="en-US" sz="2000" b="0" cap="none" spc="0" dirty="0">
                <a:solidFill>
                  <a:schemeClr val="bg2"/>
                </a:solidFill>
                <a:ea typeface="Helvetica Light"/>
                <a:cs typeface="Arial" panose="020B0604020202020204" pitchFamily="34" charset="0"/>
                <a:sym typeface="Helvetica Light"/>
              </a:rPr>
              <a:t>HTTP in a Nutshell</a:t>
            </a:r>
          </a:p>
        </p:txBody>
      </p:sp>
      <p:pic>
        <p:nvPicPr>
          <p:cNvPr id="5" name="Picture 4" descr="A picture containing diagram&#10;&#10;Description automatically generated">
            <a:extLst>
              <a:ext uri="{FF2B5EF4-FFF2-40B4-BE49-F238E27FC236}">
                <a16:creationId xmlns:a16="http://schemas.microsoft.com/office/drawing/2014/main" id="{6298657E-E1DA-4198-9B9E-FCD8596523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347096" y="1340317"/>
            <a:ext cx="7153818" cy="4981005"/>
          </a:xfrm>
          <a:prstGeom prst="rect">
            <a:avLst/>
          </a:prstGeom>
          <a:ln>
            <a:noFill/>
          </a:ln>
          <a:effectLst>
            <a:softEdge rad="112500"/>
          </a:effectLst>
        </p:spPr>
      </p:pic>
    </p:spTree>
    <p:extLst>
      <p:ext uri="{BB962C8B-B14F-4D97-AF65-F5344CB8AC3E}">
        <p14:creationId xmlns:p14="http://schemas.microsoft.com/office/powerpoint/2010/main" val="38615891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5</a:t>
            </a:fld>
            <a:endParaRPr/>
          </a:p>
        </p:txBody>
      </p:sp>
      <p:pic>
        <p:nvPicPr>
          <p:cNvPr id="852" name="Image" descr="Image"/>
          <p:cNvPicPr>
            <a:picLocks noChangeAspect="1"/>
          </p:cNvPicPr>
          <p:nvPr/>
        </p:nvPicPr>
        <p:blipFill>
          <a:blip r:embed="rId3"/>
          <a:srcRect l="66676"/>
          <a:stretch>
            <a:fillRect/>
          </a:stretch>
        </p:blipFill>
        <p:spPr>
          <a:xfrm>
            <a:off x="1024"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107237" y="3287606"/>
            <a:ext cx="1875659" cy="4097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a:lnSpc>
                <a:spcPct val="130000"/>
              </a:lnSpc>
              <a:buClr>
                <a:srgbClr val="DE411B"/>
              </a:buClr>
              <a:buSzPct val="100000"/>
              <a:defRPr spc="198"/>
            </a:pPr>
            <a:r>
              <a:rPr lang="en-US" sz="2000" dirty="0"/>
              <a:t>Overview</a:t>
            </a:r>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2" name="TextBox 1">
            <a:extLst>
              <a:ext uri="{FF2B5EF4-FFF2-40B4-BE49-F238E27FC236}">
                <a16:creationId xmlns:a16="http://schemas.microsoft.com/office/drawing/2014/main" id="{01B0F180-2527-47C4-A5B3-D3FB8B8A6079}"/>
              </a:ext>
            </a:extLst>
          </p:cNvPr>
          <p:cNvSpPr txBox="1"/>
          <p:nvPr/>
        </p:nvSpPr>
        <p:spPr>
          <a:xfrm>
            <a:off x="4737834" y="1455727"/>
            <a:ext cx="5915369" cy="42126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marL="285750" indent="-285750">
              <a:buFont typeface="Arial" panose="020B0604020202020204" pitchFamily="34" charset="0"/>
              <a:buChar char="•"/>
            </a:pPr>
            <a:endParaRPr lang="en-US" sz="1800" dirty="0">
              <a:solidFill>
                <a:schemeClr val="bg2"/>
              </a:solidFill>
            </a:endParaRPr>
          </a:p>
        </p:txBody>
      </p:sp>
      <p:sp>
        <p:nvSpPr>
          <p:cNvPr id="3" name="TextBox 2">
            <a:extLst>
              <a:ext uri="{FF2B5EF4-FFF2-40B4-BE49-F238E27FC236}">
                <a16:creationId xmlns:a16="http://schemas.microsoft.com/office/drawing/2014/main" id="{588FBF5E-02AE-4902-9FEF-85EA40B26A27}"/>
              </a:ext>
            </a:extLst>
          </p:cNvPr>
          <p:cNvSpPr txBox="1"/>
          <p:nvPr/>
        </p:nvSpPr>
        <p:spPr>
          <a:xfrm>
            <a:off x="6376751" y="422545"/>
            <a:ext cx="3630967"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ctr" defTabSz="821531">
              <a:lnSpc>
                <a:spcPct val="100000"/>
              </a:lnSpc>
              <a:spcBef>
                <a:spcPts val="3000"/>
              </a:spcBef>
            </a:pPr>
            <a:r>
              <a:rPr lang="en-US" sz="2000" dirty="0">
                <a:solidFill>
                  <a:schemeClr val="bg2"/>
                </a:solidFill>
                <a:ea typeface="Helvetica Light"/>
                <a:cs typeface="Arial" panose="020B0604020202020204" pitchFamily="34" charset="0"/>
                <a:sym typeface="Helvetica Light"/>
              </a:rPr>
              <a:t>Request</a:t>
            </a:r>
            <a:endParaRPr lang="en-US" sz="2000" b="0" cap="none" spc="0" dirty="0">
              <a:solidFill>
                <a:schemeClr val="bg2"/>
              </a:solidFill>
              <a:ea typeface="Helvetica Light"/>
              <a:cs typeface="Arial" panose="020B0604020202020204" pitchFamily="34" charset="0"/>
              <a:sym typeface="Helvetica Light"/>
            </a:endParaRPr>
          </a:p>
        </p:txBody>
      </p:sp>
      <p:sp>
        <p:nvSpPr>
          <p:cNvPr id="4" name="TextBox 3">
            <a:extLst>
              <a:ext uri="{FF2B5EF4-FFF2-40B4-BE49-F238E27FC236}">
                <a16:creationId xmlns:a16="http://schemas.microsoft.com/office/drawing/2014/main" id="{3A1EC9FB-9C91-4FFA-971E-6796EAB07042}"/>
              </a:ext>
            </a:extLst>
          </p:cNvPr>
          <p:cNvSpPr txBox="1"/>
          <p:nvPr/>
        </p:nvSpPr>
        <p:spPr>
          <a:xfrm>
            <a:off x="4134196" y="1455727"/>
            <a:ext cx="2580414" cy="4206920"/>
          </a:xfrm>
          <a:prstGeom prst="rect">
            <a:avLst/>
          </a:prstGeom>
          <a:solidFill>
            <a:schemeClr val="tx1">
              <a:lumMod val="8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algn="ctr" defTabSz="821531">
              <a:lnSpc>
                <a:spcPct val="100000"/>
              </a:lnSpc>
              <a:spcBef>
                <a:spcPts val="3000"/>
              </a:spcBef>
            </a:pPr>
            <a:r>
              <a:rPr lang="en-US" sz="1600" dirty="0">
                <a:solidFill>
                  <a:srgbClr val="5E5E5E"/>
                </a:solidFill>
                <a:ea typeface="Helvetica Light"/>
                <a:cs typeface="Arial" panose="020B0604020202020204" pitchFamily="34" charset="0"/>
                <a:sym typeface="Helvetica Light"/>
              </a:rPr>
              <a:t>v</a:t>
            </a:r>
            <a:r>
              <a:rPr lang="en-US" sz="1600" b="0" cap="none" spc="0" dirty="0">
                <a:solidFill>
                  <a:srgbClr val="5E5E5E"/>
                </a:solidFill>
                <a:ea typeface="Helvetica Light"/>
                <a:cs typeface="Arial" panose="020B0604020202020204" pitchFamily="34" charset="0"/>
                <a:sym typeface="Helvetica Light"/>
              </a:rPr>
              <a:t>erb</a:t>
            </a:r>
          </a:p>
          <a:p>
            <a:pPr defTabSz="821531">
              <a:lnSpc>
                <a:spcPct val="100000"/>
              </a:lnSpc>
              <a:spcBef>
                <a:spcPts val="3000"/>
              </a:spcBef>
            </a:pPr>
            <a:r>
              <a:rPr lang="en-US" sz="1400" dirty="0">
                <a:solidFill>
                  <a:srgbClr val="5E5E5E"/>
                </a:solidFill>
                <a:ea typeface="Helvetica Light"/>
                <a:cs typeface="Arial" panose="020B0604020202020204" pitchFamily="34" charset="0"/>
                <a:sym typeface="Helvetica Light"/>
              </a:rPr>
              <a:t>Action to perform on </a:t>
            </a:r>
            <a:r>
              <a:rPr lang="en-US" sz="1400" dirty="0">
                <a:solidFill>
                  <a:srgbClr val="5E5E5E"/>
                </a:solidFill>
                <a:cs typeface="Arial" panose="020B0604020202020204" pitchFamily="34" charset="0"/>
                <a:sym typeface="Helvetica Light"/>
              </a:rPr>
              <a:t>the</a:t>
            </a:r>
            <a:r>
              <a:rPr lang="en-US" sz="1400" dirty="0">
                <a:solidFill>
                  <a:srgbClr val="5E5E5E"/>
                </a:solidFill>
                <a:ea typeface="Helvetica Light"/>
                <a:cs typeface="Arial" panose="020B0604020202020204" pitchFamily="34" charset="0"/>
                <a:sym typeface="Helvetica Light"/>
              </a:rPr>
              <a:t> server</a:t>
            </a: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GET: request resource</a:t>
            </a: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POST: create </a:t>
            </a:r>
            <a:r>
              <a:rPr lang="en-US" sz="1400" b="0" cap="none" spc="0" dirty="0">
                <a:solidFill>
                  <a:srgbClr val="5E5E5E"/>
                </a:solidFill>
                <a:ea typeface="Helvetica Light"/>
                <a:cs typeface="Arial" panose="020B0604020202020204" pitchFamily="34" charset="0"/>
                <a:sym typeface="Helvetica Light"/>
              </a:rPr>
              <a:t>resource</a:t>
            </a:r>
            <a:endParaRPr lang="en-US" sz="1400" dirty="0">
              <a:solidFill>
                <a:srgbClr val="5E5E5E"/>
              </a:solidFill>
              <a:ea typeface="Helvetica Light"/>
              <a:cs typeface="Arial" panose="020B0604020202020204" pitchFamily="34" charset="0"/>
              <a:sym typeface="Helvetica Light"/>
            </a:endParaRP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PUT: update resource</a:t>
            </a: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PATCH: partial update </a:t>
            </a:r>
            <a:r>
              <a:rPr lang="en-US" sz="1400" b="0" cap="none" spc="0" dirty="0">
                <a:solidFill>
                  <a:srgbClr val="5E5E5E"/>
                </a:solidFill>
                <a:ea typeface="Helvetica Light"/>
                <a:cs typeface="Arial" panose="020B0604020202020204" pitchFamily="34" charset="0"/>
                <a:sym typeface="Helvetica Light"/>
              </a:rPr>
              <a:t>resource</a:t>
            </a:r>
            <a:endParaRPr lang="en-US" sz="1400" dirty="0">
              <a:solidFill>
                <a:srgbClr val="5E5E5E"/>
              </a:solidFill>
              <a:ea typeface="Helvetica Light"/>
              <a:cs typeface="Arial" panose="020B0604020202020204" pitchFamily="34" charset="0"/>
              <a:sym typeface="Helvetica Light"/>
            </a:endParaRP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DELETE: delete resource</a:t>
            </a:r>
          </a:p>
        </p:txBody>
      </p:sp>
      <p:sp>
        <p:nvSpPr>
          <p:cNvPr id="7" name="TextBox 6">
            <a:extLst>
              <a:ext uri="{FF2B5EF4-FFF2-40B4-BE49-F238E27FC236}">
                <a16:creationId xmlns:a16="http://schemas.microsoft.com/office/drawing/2014/main" id="{5F487878-4B94-4C54-9527-54EEA454A141}"/>
              </a:ext>
            </a:extLst>
          </p:cNvPr>
          <p:cNvSpPr txBox="1"/>
          <p:nvPr/>
        </p:nvSpPr>
        <p:spPr>
          <a:xfrm>
            <a:off x="6833218" y="1455727"/>
            <a:ext cx="2718034" cy="5068694"/>
          </a:xfrm>
          <a:prstGeom prst="rect">
            <a:avLst/>
          </a:prstGeom>
          <a:solidFill>
            <a:srgbClr val="F7D4D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ctr" defTabSz="821531">
              <a:lnSpc>
                <a:spcPct val="100000"/>
              </a:lnSpc>
              <a:spcBef>
                <a:spcPts val="3000"/>
              </a:spcBef>
            </a:pPr>
            <a:r>
              <a:rPr lang="en-US" sz="1600" b="0" cap="none" spc="0" dirty="0">
                <a:solidFill>
                  <a:srgbClr val="5E5E5E"/>
                </a:solidFill>
                <a:ea typeface="Helvetica Light"/>
                <a:cs typeface="Arial" panose="020B0604020202020204" pitchFamily="34" charset="0"/>
                <a:sym typeface="Helvetica Light"/>
              </a:rPr>
              <a:t>headers</a:t>
            </a:r>
          </a:p>
          <a:p>
            <a:pPr defTabSz="821531">
              <a:lnSpc>
                <a:spcPct val="100000"/>
              </a:lnSpc>
              <a:spcBef>
                <a:spcPts val="3000"/>
              </a:spcBef>
            </a:pPr>
            <a:r>
              <a:rPr lang="en-US" sz="1400" dirty="0">
                <a:solidFill>
                  <a:srgbClr val="5E5E5E"/>
                </a:solidFill>
                <a:ea typeface="Helvetica Light"/>
                <a:cs typeface="Arial" panose="020B0604020202020204" pitchFamily="34" charset="0"/>
                <a:sym typeface="Helvetica Light"/>
              </a:rPr>
              <a:t>Metadata of the request</a:t>
            </a: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Content Type: the format of content</a:t>
            </a: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Content Length</a:t>
            </a:r>
            <a:r>
              <a:rPr lang="en-US" sz="1400" dirty="0">
                <a:solidFill>
                  <a:srgbClr val="5E5E5E"/>
                </a:solidFill>
                <a:ea typeface="Helvetica Light"/>
                <a:cs typeface="Arial" panose="020B0604020202020204" pitchFamily="34" charset="0"/>
                <a:sym typeface="Helvetica Light"/>
              </a:rPr>
              <a:t>: size of content</a:t>
            </a: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Authorization: who’s making the call</a:t>
            </a: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Accept: what type(s) can accept</a:t>
            </a: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Cookies: passage data in the request</a:t>
            </a:r>
          </a:p>
        </p:txBody>
      </p:sp>
      <p:sp>
        <p:nvSpPr>
          <p:cNvPr id="8" name="TextBox 7">
            <a:extLst>
              <a:ext uri="{FF2B5EF4-FFF2-40B4-BE49-F238E27FC236}">
                <a16:creationId xmlns:a16="http://schemas.microsoft.com/office/drawing/2014/main" id="{F372F39A-8C8A-4DEF-8A16-45621EF3A5B9}"/>
              </a:ext>
            </a:extLst>
          </p:cNvPr>
          <p:cNvSpPr txBox="1"/>
          <p:nvPr/>
        </p:nvSpPr>
        <p:spPr>
          <a:xfrm>
            <a:off x="9669860" y="1455727"/>
            <a:ext cx="2466762" cy="4037643"/>
          </a:xfrm>
          <a:prstGeom prst="rect">
            <a:avLst/>
          </a:prstGeom>
          <a:solidFill>
            <a:srgbClr val="EBF2D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ctr" defTabSz="821531">
              <a:lnSpc>
                <a:spcPct val="100000"/>
              </a:lnSpc>
              <a:spcBef>
                <a:spcPts val="3000"/>
              </a:spcBef>
            </a:pPr>
            <a:r>
              <a:rPr lang="en-US" sz="1600" b="0" cap="none" spc="0" dirty="0">
                <a:solidFill>
                  <a:srgbClr val="5E5E5E"/>
                </a:solidFill>
                <a:ea typeface="Helvetica Light"/>
                <a:cs typeface="Arial" panose="020B0604020202020204" pitchFamily="34" charset="0"/>
                <a:sym typeface="Helvetica Light"/>
              </a:rPr>
              <a:t>content</a:t>
            </a:r>
          </a:p>
          <a:p>
            <a:pPr defTabSz="821531">
              <a:lnSpc>
                <a:spcPct val="100000"/>
              </a:lnSpc>
              <a:spcBef>
                <a:spcPts val="3000"/>
              </a:spcBef>
            </a:pPr>
            <a:r>
              <a:rPr lang="en-US" sz="1400" dirty="0">
                <a:solidFill>
                  <a:srgbClr val="5E5E5E"/>
                </a:solidFill>
                <a:ea typeface="Helvetica Light"/>
                <a:cs typeface="Arial" panose="020B0604020202020204" pitchFamily="34" charset="0"/>
                <a:sym typeface="Helvetica Light"/>
              </a:rPr>
              <a:t>Content concerning request</a:t>
            </a: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H</a:t>
            </a:r>
            <a:r>
              <a:rPr lang="en-US" sz="1400" b="0" cap="none" spc="0" dirty="0">
                <a:solidFill>
                  <a:srgbClr val="5E5E5E"/>
                </a:solidFill>
                <a:ea typeface="Helvetica Light"/>
                <a:cs typeface="Arial" panose="020B0604020202020204" pitchFamily="34" charset="0"/>
                <a:sym typeface="Helvetica Light"/>
              </a:rPr>
              <a:t>tml, </a:t>
            </a:r>
            <a:r>
              <a:rPr lang="en-US" sz="1400" b="0" cap="none" spc="0" dirty="0" err="1">
                <a:solidFill>
                  <a:srgbClr val="5E5E5E"/>
                </a:solidFill>
                <a:ea typeface="Helvetica Light"/>
                <a:cs typeface="Arial" panose="020B0604020202020204" pitchFamily="34" charset="0"/>
                <a:sym typeface="Helvetica Light"/>
              </a:rPr>
              <a:t>css</a:t>
            </a:r>
            <a:r>
              <a:rPr lang="en-US" sz="1400" b="0" cap="none" spc="0" dirty="0">
                <a:solidFill>
                  <a:srgbClr val="5E5E5E"/>
                </a:solidFill>
                <a:ea typeface="Helvetica Light"/>
                <a:cs typeface="Arial" panose="020B0604020202020204" pitchFamily="34" charset="0"/>
                <a:sym typeface="Helvetica Light"/>
              </a:rPr>
              <a:t>, </a:t>
            </a:r>
            <a:r>
              <a:rPr lang="en-US" sz="1400" b="0" cap="none" spc="0" dirty="0" err="1">
                <a:solidFill>
                  <a:srgbClr val="5E5E5E"/>
                </a:solidFill>
                <a:ea typeface="Helvetica Light"/>
                <a:cs typeface="Arial" panose="020B0604020202020204" pitchFamily="34" charset="0"/>
                <a:sym typeface="Helvetica Light"/>
              </a:rPr>
              <a:t>xml,json</a:t>
            </a:r>
            <a:endParaRPr lang="en-US" sz="1400" b="0" cap="none" spc="0" dirty="0">
              <a:solidFill>
                <a:srgbClr val="5E5E5E"/>
              </a:solidFill>
              <a:ea typeface="Helvetica Light"/>
              <a:cs typeface="Arial" panose="020B0604020202020204" pitchFamily="34" charset="0"/>
              <a:sym typeface="Helvetica Light"/>
            </a:endParaRP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Content is not valid with some verbs</a:t>
            </a: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Information to help fulfill request</a:t>
            </a: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Binary and blobs common ( e.g. jpg)</a:t>
            </a:r>
          </a:p>
        </p:txBody>
      </p:sp>
    </p:spTree>
    <p:extLst>
      <p:ext uri="{BB962C8B-B14F-4D97-AF65-F5344CB8AC3E}">
        <p14:creationId xmlns:p14="http://schemas.microsoft.com/office/powerpoint/2010/main" val="214294599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6</a:t>
            </a:fld>
            <a:endParaRPr/>
          </a:p>
        </p:txBody>
      </p:sp>
      <p:pic>
        <p:nvPicPr>
          <p:cNvPr id="852" name="Image" descr="Image"/>
          <p:cNvPicPr>
            <a:picLocks noChangeAspect="1"/>
          </p:cNvPicPr>
          <p:nvPr/>
        </p:nvPicPr>
        <p:blipFill>
          <a:blip r:embed="rId3"/>
          <a:srcRect l="66676"/>
          <a:stretch>
            <a:fillRect/>
          </a:stretch>
        </p:blipFill>
        <p:spPr>
          <a:xfrm>
            <a:off x="1024"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107237" y="3287606"/>
            <a:ext cx="1875659" cy="4097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a:lnSpc>
                <a:spcPct val="130000"/>
              </a:lnSpc>
              <a:buClr>
                <a:srgbClr val="DE411B"/>
              </a:buClr>
              <a:buSzPct val="100000"/>
              <a:defRPr spc="198"/>
            </a:pPr>
            <a:r>
              <a:rPr lang="en-US" sz="2000" dirty="0"/>
              <a:t>Overview</a:t>
            </a:r>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2" name="TextBox 1">
            <a:extLst>
              <a:ext uri="{FF2B5EF4-FFF2-40B4-BE49-F238E27FC236}">
                <a16:creationId xmlns:a16="http://schemas.microsoft.com/office/drawing/2014/main" id="{01B0F180-2527-47C4-A5B3-D3FB8B8A6079}"/>
              </a:ext>
            </a:extLst>
          </p:cNvPr>
          <p:cNvSpPr txBox="1"/>
          <p:nvPr/>
        </p:nvSpPr>
        <p:spPr>
          <a:xfrm>
            <a:off x="4737834" y="1455727"/>
            <a:ext cx="5915369" cy="42126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marL="285750" indent="-285750">
              <a:buFont typeface="Arial" panose="020B0604020202020204" pitchFamily="34" charset="0"/>
              <a:buChar char="•"/>
            </a:pPr>
            <a:endParaRPr lang="en-US" sz="1800" dirty="0">
              <a:solidFill>
                <a:schemeClr val="bg2"/>
              </a:solidFill>
            </a:endParaRPr>
          </a:p>
        </p:txBody>
      </p:sp>
      <p:sp>
        <p:nvSpPr>
          <p:cNvPr id="3" name="TextBox 2">
            <a:extLst>
              <a:ext uri="{FF2B5EF4-FFF2-40B4-BE49-F238E27FC236}">
                <a16:creationId xmlns:a16="http://schemas.microsoft.com/office/drawing/2014/main" id="{588FBF5E-02AE-4902-9FEF-85EA40B26A27}"/>
              </a:ext>
            </a:extLst>
          </p:cNvPr>
          <p:cNvSpPr txBox="1"/>
          <p:nvPr/>
        </p:nvSpPr>
        <p:spPr>
          <a:xfrm>
            <a:off x="6376751" y="422545"/>
            <a:ext cx="3630967"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ctr" defTabSz="821531">
              <a:lnSpc>
                <a:spcPct val="100000"/>
              </a:lnSpc>
              <a:spcBef>
                <a:spcPts val="3000"/>
              </a:spcBef>
            </a:pPr>
            <a:r>
              <a:rPr lang="en-US" sz="2000" dirty="0">
                <a:solidFill>
                  <a:schemeClr val="bg2"/>
                </a:solidFill>
                <a:ea typeface="Helvetica Light"/>
                <a:cs typeface="Arial" panose="020B0604020202020204" pitchFamily="34" charset="0"/>
                <a:sym typeface="Helvetica Light"/>
              </a:rPr>
              <a:t>Response</a:t>
            </a:r>
            <a:endParaRPr lang="en-US" sz="2000" b="0" cap="none" spc="0" dirty="0">
              <a:solidFill>
                <a:schemeClr val="bg2"/>
              </a:solidFill>
              <a:ea typeface="Helvetica Light"/>
              <a:cs typeface="Arial" panose="020B0604020202020204" pitchFamily="34" charset="0"/>
              <a:sym typeface="Helvetica Light"/>
            </a:endParaRPr>
          </a:p>
        </p:txBody>
      </p:sp>
      <p:sp>
        <p:nvSpPr>
          <p:cNvPr id="4" name="TextBox 3">
            <a:extLst>
              <a:ext uri="{FF2B5EF4-FFF2-40B4-BE49-F238E27FC236}">
                <a16:creationId xmlns:a16="http://schemas.microsoft.com/office/drawing/2014/main" id="{3A1EC9FB-9C91-4FFA-971E-6796EAB07042}"/>
              </a:ext>
            </a:extLst>
          </p:cNvPr>
          <p:cNvSpPr txBox="1"/>
          <p:nvPr/>
        </p:nvSpPr>
        <p:spPr>
          <a:xfrm>
            <a:off x="4134196" y="1455727"/>
            <a:ext cx="2580414" cy="3991476"/>
          </a:xfrm>
          <a:prstGeom prst="rect">
            <a:avLst/>
          </a:prstGeom>
          <a:solidFill>
            <a:schemeClr val="tx1">
              <a:lumMod val="8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algn="ctr" defTabSz="821531">
              <a:lnSpc>
                <a:spcPct val="100000"/>
              </a:lnSpc>
              <a:spcBef>
                <a:spcPts val="3000"/>
              </a:spcBef>
            </a:pPr>
            <a:r>
              <a:rPr lang="en-US" sz="1600" dirty="0">
                <a:solidFill>
                  <a:srgbClr val="5E5E5E"/>
                </a:solidFill>
                <a:ea typeface="Helvetica Light"/>
                <a:cs typeface="Arial" panose="020B0604020202020204" pitchFamily="34" charset="0"/>
                <a:sym typeface="Helvetica Light"/>
              </a:rPr>
              <a:t>status code</a:t>
            </a:r>
            <a:endParaRPr lang="en-US" sz="1600" b="0" cap="none" spc="0" dirty="0">
              <a:solidFill>
                <a:srgbClr val="5E5E5E"/>
              </a:solidFill>
              <a:ea typeface="Helvetica Light"/>
              <a:cs typeface="Arial" panose="020B0604020202020204" pitchFamily="34" charset="0"/>
              <a:sym typeface="Helvetica Light"/>
            </a:endParaRPr>
          </a:p>
          <a:p>
            <a:pPr defTabSz="821531">
              <a:lnSpc>
                <a:spcPct val="100000"/>
              </a:lnSpc>
              <a:spcBef>
                <a:spcPts val="3000"/>
              </a:spcBef>
            </a:pPr>
            <a:r>
              <a:rPr lang="en-US" sz="1400" dirty="0">
                <a:solidFill>
                  <a:srgbClr val="5E5E5E"/>
                </a:solidFill>
                <a:ea typeface="Helvetica Light"/>
                <a:cs typeface="Arial" panose="020B0604020202020204" pitchFamily="34" charset="0"/>
                <a:sym typeface="Helvetica Light"/>
              </a:rPr>
              <a:t>Operation status</a:t>
            </a: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100-199: informational</a:t>
            </a: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2</a:t>
            </a:r>
            <a:r>
              <a:rPr lang="en-US" sz="1400" b="0" cap="none" spc="0" dirty="0">
                <a:solidFill>
                  <a:srgbClr val="5E5E5E"/>
                </a:solidFill>
                <a:ea typeface="Helvetica Light"/>
                <a:cs typeface="Arial" panose="020B0604020202020204" pitchFamily="34" charset="0"/>
                <a:sym typeface="Helvetica Light"/>
              </a:rPr>
              <a:t>00-299: success</a:t>
            </a: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3</a:t>
            </a:r>
            <a:r>
              <a:rPr lang="en-US" sz="1400" b="0" cap="none" spc="0" dirty="0">
                <a:solidFill>
                  <a:srgbClr val="5E5E5E"/>
                </a:solidFill>
                <a:ea typeface="Helvetica Light"/>
                <a:cs typeface="Arial" panose="020B0604020202020204" pitchFamily="34" charset="0"/>
                <a:sym typeface="Helvetica Light"/>
              </a:rPr>
              <a:t>00-399: redirection</a:t>
            </a: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4</a:t>
            </a:r>
            <a:r>
              <a:rPr lang="en-US" sz="1400" b="0" cap="none" spc="0" dirty="0">
                <a:solidFill>
                  <a:srgbClr val="5E5E5E"/>
                </a:solidFill>
                <a:ea typeface="Helvetica Light"/>
                <a:cs typeface="Arial" panose="020B0604020202020204" pitchFamily="34" charset="0"/>
                <a:sym typeface="Helvetica Light"/>
              </a:rPr>
              <a:t>00-499: client errors</a:t>
            </a: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5</a:t>
            </a:r>
            <a:r>
              <a:rPr lang="en-US" sz="1400" b="0" cap="none" spc="0" dirty="0">
                <a:solidFill>
                  <a:srgbClr val="5E5E5E"/>
                </a:solidFill>
                <a:ea typeface="Helvetica Light"/>
                <a:cs typeface="Arial" panose="020B0604020202020204" pitchFamily="34" charset="0"/>
                <a:sym typeface="Helvetica Light"/>
              </a:rPr>
              <a:t>00-599: server errors</a:t>
            </a:r>
          </a:p>
        </p:txBody>
      </p:sp>
      <p:sp>
        <p:nvSpPr>
          <p:cNvPr id="7" name="TextBox 6">
            <a:extLst>
              <a:ext uri="{FF2B5EF4-FFF2-40B4-BE49-F238E27FC236}">
                <a16:creationId xmlns:a16="http://schemas.microsoft.com/office/drawing/2014/main" id="{5F487878-4B94-4C54-9527-54EEA454A141}"/>
              </a:ext>
            </a:extLst>
          </p:cNvPr>
          <p:cNvSpPr txBox="1"/>
          <p:nvPr/>
        </p:nvSpPr>
        <p:spPr>
          <a:xfrm>
            <a:off x="6833218" y="1455727"/>
            <a:ext cx="2718034" cy="5068694"/>
          </a:xfrm>
          <a:prstGeom prst="rect">
            <a:avLst/>
          </a:prstGeom>
          <a:solidFill>
            <a:srgbClr val="F7D4D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ctr" defTabSz="821531">
              <a:lnSpc>
                <a:spcPct val="100000"/>
              </a:lnSpc>
              <a:spcBef>
                <a:spcPts val="3000"/>
              </a:spcBef>
            </a:pPr>
            <a:r>
              <a:rPr lang="en-US" sz="1600" b="0" cap="none" spc="0" dirty="0">
                <a:solidFill>
                  <a:srgbClr val="5E5E5E"/>
                </a:solidFill>
                <a:ea typeface="Helvetica Light"/>
                <a:cs typeface="Arial" panose="020B0604020202020204" pitchFamily="34" charset="0"/>
                <a:sym typeface="Helvetica Light"/>
              </a:rPr>
              <a:t>headers</a:t>
            </a:r>
          </a:p>
          <a:p>
            <a:pPr defTabSz="821531">
              <a:lnSpc>
                <a:spcPct val="100000"/>
              </a:lnSpc>
              <a:spcBef>
                <a:spcPts val="3000"/>
              </a:spcBef>
            </a:pPr>
            <a:r>
              <a:rPr lang="en-US" sz="1400" dirty="0">
                <a:solidFill>
                  <a:srgbClr val="5E5E5E"/>
                </a:solidFill>
                <a:ea typeface="Helvetica Light"/>
                <a:cs typeface="Arial" panose="020B0604020202020204" pitchFamily="34" charset="0"/>
                <a:sym typeface="Helvetica Light"/>
              </a:rPr>
              <a:t>Metadata of the request</a:t>
            </a: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Content Type: the format of content</a:t>
            </a: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Content Length</a:t>
            </a:r>
            <a:r>
              <a:rPr lang="en-US" sz="1400" dirty="0">
                <a:solidFill>
                  <a:srgbClr val="5E5E5E"/>
                </a:solidFill>
                <a:ea typeface="Helvetica Light"/>
                <a:cs typeface="Arial" panose="020B0604020202020204" pitchFamily="34" charset="0"/>
                <a:sym typeface="Helvetica Light"/>
              </a:rPr>
              <a:t>: size of content</a:t>
            </a: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Authorization: who’s making the call</a:t>
            </a: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Accept: what type(s) can accept</a:t>
            </a: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Cookies: passage data in the request</a:t>
            </a:r>
          </a:p>
        </p:txBody>
      </p:sp>
      <p:sp>
        <p:nvSpPr>
          <p:cNvPr id="8" name="TextBox 7">
            <a:extLst>
              <a:ext uri="{FF2B5EF4-FFF2-40B4-BE49-F238E27FC236}">
                <a16:creationId xmlns:a16="http://schemas.microsoft.com/office/drawing/2014/main" id="{F372F39A-8C8A-4DEF-8A16-45621EF3A5B9}"/>
              </a:ext>
            </a:extLst>
          </p:cNvPr>
          <p:cNvSpPr txBox="1"/>
          <p:nvPr/>
        </p:nvSpPr>
        <p:spPr>
          <a:xfrm>
            <a:off x="9669860" y="1455727"/>
            <a:ext cx="2466762" cy="3222035"/>
          </a:xfrm>
          <a:prstGeom prst="rect">
            <a:avLst/>
          </a:prstGeom>
          <a:solidFill>
            <a:srgbClr val="EBF2D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algn="ctr" defTabSz="821531">
              <a:lnSpc>
                <a:spcPct val="100000"/>
              </a:lnSpc>
              <a:spcBef>
                <a:spcPts val="3000"/>
              </a:spcBef>
            </a:pPr>
            <a:r>
              <a:rPr lang="en-US" sz="1600" b="0" cap="none" spc="0" dirty="0">
                <a:solidFill>
                  <a:srgbClr val="5E5E5E"/>
                </a:solidFill>
                <a:ea typeface="Helvetica Light"/>
                <a:cs typeface="Arial" panose="020B0604020202020204" pitchFamily="34" charset="0"/>
                <a:sym typeface="Helvetica Light"/>
              </a:rPr>
              <a:t>content</a:t>
            </a:r>
          </a:p>
          <a:p>
            <a:pPr defTabSz="821531">
              <a:lnSpc>
                <a:spcPct val="100000"/>
              </a:lnSpc>
              <a:spcBef>
                <a:spcPts val="3000"/>
              </a:spcBef>
            </a:pPr>
            <a:r>
              <a:rPr lang="en-US" sz="1400" dirty="0">
                <a:solidFill>
                  <a:srgbClr val="5E5E5E"/>
                </a:solidFill>
                <a:ea typeface="Helvetica Light"/>
                <a:cs typeface="Arial" panose="020B0604020202020204" pitchFamily="34" charset="0"/>
                <a:sym typeface="Helvetica Light"/>
              </a:rPr>
              <a:t>Content concerning request</a:t>
            </a:r>
          </a:p>
          <a:p>
            <a:pPr marL="285750" indent="-285750" defTabSz="821531">
              <a:lnSpc>
                <a:spcPct val="100000"/>
              </a:lnSpc>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H</a:t>
            </a:r>
            <a:r>
              <a:rPr lang="en-US" sz="1400" b="0" cap="none" spc="0" dirty="0">
                <a:solidFill>
                  <a:srgbClr val="5E5E5E"/>
                </a:solidFill>
                <a:ea typeface="Helvetica Light"/>
                <a:cs typeface="Arial" panose="020B0604020202020204" pitchFamily="34" charset="0"/>
                <a:sym typeface="Helvetica Light"/>
              </a:rPr>
              <a:t>tml, </a:t>
            </a:r>
            <a:r>
              <a:rPr lang="en-US" sz="1400" b="0" cap="none" spc="0" dirty="0" err="1">
                <a:solidFill>
                  <a:srgbClr val="5E5E5E"/>
                </a:solidFill>
                <a:ea typeface="Helvetica Light"/>
                <a:cs typeface="Arial" panose="020B0604020202020204" pitchFamily="34" charset="0"/>
                <a:sym typeface="Helvetica Light"/>
              </a:rPr>
              <a:t>css</a:t>
            </a:r>
            <a:r>
              <a:rPr lang="en-US" sz="1400" b="0" cap="none" spc="0" dirty="0">
                <a:solidFill>
                  <a:srgbClr val="5E5E5E"/>
                </a:solidFill>
                <a:ea typeface="Helvetica Light"/>
                <a:cs typeface="Arial" panose="020B0604020202020204" pitchFamily="34" charset="0"/>
                <a:sym typeface="Helvetica Light"/>
              </a:rPr>
              <a:t>, </a:t>
            </a:r>
            <a:r>
              <a:rPr lang="en-US" sz="1400" b="0" cap="none" spc="0" dirty="0" err="1">
                <a:solidFill>
                  <a:srgbClr val="5E5E5E"/>
                </a:solidFill>
                <a:ea typeface="Helvetica Light"/>
                <a:cs typeface="Arial" panose="020B0604020202020204" pitchFamily="34" charset="0"/>
                <a:sym typeface="Helvetica Light"/>
              </a:rPr>
              <a:t>xml,json</a:t>
            </a:r>
            <a:endParaRPr lang="en-US" sz="1400" b="0" cap="none" spc="0" dirty="0">
              <a:solidFill>
                <a:srgbClr val="5E5E5E"/>
              </a:solidFill>
              <a:ea typeface="Helvetica Light"/>
              <a:cs typeface="Arial" panose="020B0604020202020204" pitchFamily="34" charset="0"/>
              <a:sym typeface="Helvetica Light"/>
            </a:endParaRPr>
          </a:p>
          <a:p>
            <a:pPr marL="285750" indent="-285750" defTabSz="821531">
              <a:spcBef>
                <a:spcPts val="3000"/>
              </a:spcBef>
              <a:buFont typeface="Arial" panose="020B0604020202020204" pitchFamily="34" charset="0"/>
              <a:buChar char="•"/>
            </a:pPr>
            <a:r>
              <a:rPr lang="en-US" sz="1400" dirty="0">
                <a:solidFill>
                  <a:srgbClr val="5E5E5E"/>
                </a:solidFill>
                <a:ea typeface="Helvetica Light"/>
                <a:cs typeface="Arial" panose="020B0604020202020204" pitchFamily="34" charset="0"/>
                <a:sym typeface="Helvetica Light"/>
              </a:rPr>
              <a:t>Binary and blobs common ( e.g. jpg)</a:t>
            </a:r>
            <a:endParaRPr lang="en-US" sz="1400" b="0" cap="none" spc="0" dirty="0">
              <a:solidFill>
                <a:srgbClr val="5E5E5E"/>
              </a:solidFill>
              <a:ea typeface="Helvetica Light"/>
              <a:cs typeface="Arial" panose="020B0604020202020204" pitchFamily="34" charset="0"/>
              <a:sym typeface="Helvetica Light"/>
            </a:endParaRPr>
          </a:p>
          <a:p>
            <a:pPr marL="285750" indent="-285750" defTabSz="821531">
              <a:lnSpc>
                <a:spcPct val="100000"/>
              </a:lnSpc>
              <a:spcBef>
                <a:spcPts val="3000"/>
              </a:spcBef>
              <a:buFont typeface="Arial" panose="020B0604020202020204" pitchFamily="34" charset="0"/>
              <a:buChar char="•"/>
            </a:pPr>
            <a:r>
              <a:rPr lang="en-US" sz="1400" b="0" cap="none" spc="0" dirty="0">
                <a:solidFill>
                  <a:srgbClr val="5E5E5E"/>
                </a:solidFill>
                <a:ea typeface="Helvetica Light"/>
                <a:cs typeface="Arial" panose="020B0604020202020204" pitchFamily="34" charset="0"/>
                <a:sym typeface="Helvetica Light"/>
              </a:rPr>
              <a:t>APIs often have their own types</a:t>
            </a:r>
          </a:p>
        </p:txBody>
      </p:sp>
    </p:spTree>
    <p:extLst>
      <p:ext uri="{BB962C8B-B14F-4D97-AF65-F5344CB8AC3E}">
        <p14:creationId xmlns:p14="http://schemas.microsoft.com/office/powerpoint/2010/main" val="37765521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7" name="Image" descr="Image"/>
          <p:cNvPicPr>
            <a:picLocks noChangeAspect="1"/>
          </p:cNvPicPr>
          <p:nvPr/>
        </p:nvPicPr>
        <p:blipFill>
          <a:blip r:embed="rId3"/>
          <a:stretch>
            <a:fillRect/>
          </a:stretch>
        </p:blipFill>
        <p:spPr>
          <a:xfrm>
            <a:off x="-159488" y="0"/>
            <a:ext cx="12192000" cy="6858000"/>
          </a:xfrm>
          <a:prstGeom prst="rect">
            <a:avLst/>
          </a:prstGeom>
          <a:ln w="12700">
            <a:miter lim="400000"/>
          </a:ln>
        </p:spPr>
      </p:pic>
      <p:sp>
        <p:nvSpPr>
          <p:cNvPr id="508" name="1"/>
          <p:cNvSpPr/>
          <p:nvPr/>
        </p:nvSpPr>
        <p:spPr>
          <a:xfrm>
            <a:off x="1574800" y="3357583"/>
            <a:ext cx="635000" cy="635001"/>
          </a:xfrm>
          <a:prstGeom prst="rect">
            <a:avLst/>
          </a:prstGeom>
          <a:ln w="50800">
            <a:solidFill>
              <a:srgbClr val="FFFFFF"/>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r>
              <a:rPr sz="450"/>
              <a:t>1</a:t>
            </a:r>
          </a:p>
        </p:txBody>
      </p:sp>
      <p:sp>
        <p:nvSpPr>
          <p:cNvPr id="509" name="Additional chapter intro…"/>
          <p:cNvSpPr txBox="1"/>
          <p:nvPr/>
        </p:nvSpPr>
        <p:spPr>
          <a:xfrm>
            <a:off x="1508285" y="4863087"/>
            <a:ext cx="7122066" cy="48218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80000"/>
              </a:lnSpc>
              <a:defRPr sz="7000" cap="none" spc="-209"/>
            </a:pPr>
            <a:endParaRPr sz="3500" dirty="0"/>
          </a:p>
        </p:txBody>
      </p:sp>
      <p:sp>
        <p:nvSpPr>
          <p:cNvPr id="510" name="The background is different"/>
          <p:cNvSpPr txBox="1"/>
          <p:nvPr/>
        </p:nvSpPr>
        <p:spPr>
          <a:xfrm>
            <a:off x="1533017" y="4288783"/>
            <a:ext cx="7123403" cy="5320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130000"/>
              </a:lnSpc>
              <a:buClr>
                <a:srgbClr val="DE411B"/>
              </a:buClr>
              <a:buSzPct val="100000"/>
              <a:defRPr spc="198"/>
            </a:pPr>
            <a:r>
              <a:rPr lang="en-US" sz="2000" dirty="0"/>
              <a:t>rest</a:t>
            </a:r>
          </a:p>
          <a:p>
            <a:pPr>
              <a:lnSpc>
                <a:spcPct val="130000"/>
              </a:lnSpc>
              <a:buClr>
                <a:srgbClr val="DE411B"/>
              </a:buClr>
              <a:buSzPct val="100000"/>
              <a:defRPr spc="198"/>
            </a:pPr>
            <a:endParaRPr sz="450" dirty="0"/>
          </a:p>
        </p:txBody>
      </p:sp>
      <p:pic>
        <p:nvPicPr>
          <p:cNvPr id="512"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Tree>
    <p:extLst>
      <p:ext uri="{BB962C8B-B14F-4D97-AF65-F5344CB8AC3E}">
        <p14:creationId xmlns:p14="http://schemas.microsoft.com/office/powerpoint/2010/main" val="18411226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Slide Number"/>
          <p:cNvSpPr txBox="1">
            <a:spLocks noGrp="1"/>
          </p:cNvSpPr>
          <p:nvPr>
            <p:ph type="sldNum" sz="quarter" idx="2"/>
          </p:nvPr>
        </p:nvSpPr>
        <p:spPr>
          <a:xfrm>
            <a:off x="11945824" y="6644723"/>
            <a:ext cx="190798" cy="19208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defPPr marL="0" marR="0" indent="0" algn="l" defTabSz="228600" rtl="0" fontAlgn="auto" latinLnBrk="1" hangingPunct="0">
              <a:lnSpc>
                <a:spcPct val="100000"/>
              </a:lnSpc>
              <a:spcBef>
                <a:spcPts val="0"/>
              </a:spcBef>
              <a:spcAft>
                <a:spcPts val="0"/>
              </a:spcAft>
              <a:buClrTx/>
              <a:buSzTx/>
              <a:buFontTx/>
              <a:buNone/>
              <a:tabLst/>
              <a:defRPr kumimoji="0" sz="450" b="0" i="0" u="none" strike="noStrike" cap="none" spc="0" normalizeH="0" baseline="0">
                <a:ln>
                  <a:noFill/>
                </a:ln>
                <a:solidFill>
                  <a:srgbClr val="000000"/>
                </a:solidFill>
                <a:effectLst/>
                <a:uFillTx/>
              </a:defRPr>
            </a:defPPr>
            <a:lvl1pPr marL="0" marR="0" indent="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1pPr>
            <a:lvl2pPr marL="0" marR="0" indent="571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2pPr>
            <a:lvl3pPr marL="0" marR="0" indent="1143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3pPr>
            <a:lvl4pPr marL="0" marR="0" indent="1714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4pPr>
            <a:lvl5pPr marL="0" marR="0" indent="2286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5pPr>
            <a:lvl6pPr marL="0" marR="0" indent="2857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6pPr>
            <a:lvl7pPr marL="0" marR="0" indent="3429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7pPr>
            <a:lvl8pPr marL="0" marR="0" indent="40005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8pPr>
            <a:lvl9pPr marL="0" marR="0" indent="457200" algn="l" defTabSz="117566" rtl="0" fontAlgn="auto" latinLnBrk="0" hangingPunct="0">
              <a:lnSpc>
                <a:spcPct val="90000"/>
              </a:lnSpc>
              <a:spcBef>
                <a:spcPts val="0"/>
              </a:spcBef>
              <a:spcAft>
                <a:spcPts val="0"/>
              </a:spcAft>
              <a:buClrTx/>
              <a:buSzTx/>
              <a:buFontTx/>
              <a:buNone/>
              <a:tabLst/>
              <a:defRPr kumimoji="0" sz="450" b="1" i="0" u="none" strike="noStrike" cap="all" spc="45" normalizeH="0" baseline="0">
                <a:ln>
                  <a:noFill/>
                </a:ln>
                <a:solidFill>
                  <a:srgbClr val="FFFFFF"/>
                </a:solidFill>
                <a:effectLst/>
                <a:uFillTx/>
                <a:latin typeface="+mn-lt"/>
                <a:ea typeface="+mn-ea"/>
                <a:cs typeface="+mn-cs"/>
                <a:sym typeface="Helvetica"/>
              </a:defRPr>
            </a:lvl9pPr>
          </a:lstStyle>
          <a:p>
            <a:fld id="{86CB4B4D-7CA3-9044-876B-883B54F8677D}" type="slidenum">
              <a:rPr/>
              <a:t>8</a:t>
            </a:fld>
            <a:endParaRPr/>
          </a:p>
        </p:txBody>
      </p:sp>
      <p:pic>
        <p:nvPicPr>
          <p:cNvPr id="852" name="Image" descr="Image"/>
          <p:cNvPicPr>
            <a:picLocks noChangeAspect="1"/>
          </p:cNvPicPr>
          <p:nvPr/>
        </p:nvPicPr>
        <p:blipFill>
          <a:blip r:embed="rId3"/>
          <a:srcRect l="66676"/>
          <a:stretch>
            <a:fillRect/>
          </a:stretch>
        </p:blipFill>
        <p:spPr>
          <a:xfrm>
            <a:off x="1024" y="-1"/>
            <a:ext cx="4062786" cy="6858001"/>
          </a:xfrm>
          <a:prstGeom prst="rect">
            <a:avLst/>
          </a:prstGeom>
          <a:ln w="12700">
            <a:miter lim="400000"/>
          </a:ln>
        </p:spPr>
      </p:pic>
      <p:sp>
        <p:nvSpPr>
          <p:cNvPr id="854" name="Circle"/>
          <p:cNvSpPr/>
          <p:nvPr/>
        </p:nvSpPr>
        <p:spPr>
          <a:xfrm>
            <a:off x="986539" y="2446611"/>
            <a:ext cx="2091780" cy="2091780"/>
          </a:xfrm>
          <a:prstGeom prst="ellipse">
            <a:avLst/>
          </a:prstGeom>
          <a:ln w="63500">
            <a:solidFill>
              <a:srgbClr val="FFFFFF"/>
            </a:solidFill>
            <a:miter lim="400000"/>
          </a:ln>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defTabSz="412750">
              <a:lnSpc>
                <a:spcPct val="100000"/>
              </a:lnSpc>
              <a:defRPr sz="3200" cap="none" spc="0"/>
            </a:pPr>
            <a:endParaRPr sz="1600"/>
          </a:p>
        </p:txBody>
      </p:sp>
      <p:sp>
        <p:nvSpPr>
          <p:cNvPr id="855" name="TITLE GOES…"/>
          <p:cNvSpPr txBox="1"/>
          <p:nvPr/>
        </p:nvSpPr>
        <p:spPr>
          <a:xfrm>
            <a:off x="1107237" y="3287606"/>
            <a:ext cx="1875659" cy="40979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gn="ctr">
              <a:lnSpc>
                <a:spcPct val="130000"/>
              </a:lnSpc>
              <a:buClr>
                <a:srgbClr val="DE411B"/>
              </a:buClr>
              <a:buSzPct val="100000"/>
              <a:defRPr spc="198"/>
            </a:pPr>
            <a:r>
              <a:rPr lang="en-US" sz="2000" dirty="0"/>
              <a:t>REST</a:t>
            </a:r>
          </a:p>
        </p:txBody>
      </p:sp>
      <p:pic>
        <p:nvPicPr>
          <p:cNvPr id="856"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
        <p:nvSpPr>
          <p:cNvPr id="2" name="TextBox 1">
            <a:extLst>
              <a:ext uri="{FF2B5EF4-FFF2-40B4-BE49-F238E27FC236}">
                <a16:creationId xmlns:a16="http://schemas.microsoft.com/office/drawing/2014/main" id="{01B0F180-2527-47C4-A5B3-D3FB8B8A6079}"/>
              </a:ext>
            </a:extLst>
          </p:cNvPr>
          <p:cNvSpPr txBox="1"/>
          <p:nvPr/>
        </p:nvSpPr>
        <p:spPr>
          <a:xfrm>
            <a:off x="4737834" y="1455727"/>
            <a:ext cx="5915369" cy="421268"/>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marL="285750" indent="-285750">
              <a:buFont typeface="Arial" panose="020B0604020202020204" pitchFamily="34" charset="0"/>
              <a:buChar char="•"/>
            </a:pPr>
            <a:endParaRPr lang="en-US" sz="1800" dirty="0">
              <a:solidFill>
                <a:schemeClr val="bg2"/>
              </a:solidFill>
            </a:endParaRPr>
          </a:p>
        </p:txBody>
      </p:sp>
      <p:sp>
        <p:nvSpPr>
          <p:cNvPr id="3" name="TextBox 2">
            <a:extLst>
              <a:ext uri="{FF2B5EF4-FFF2-40B4-BE49-F238E27FC236}">
                <a16:creationId xmlns:a16="http://schemas.microsoft.com/office/drawing/2014/main" id="{588FBF5E-02AE-4902-9FEF-85EA40B26A27}"/>
              </a:ext>
            </a:extLst>
          </p:cNvPr>
          <p:cNvSpPr txBox="1"/>
          <p:nvPr/>
        </p:nvSpPr>
        <p:spPr>
          <a:xfrm>
            <a:off x="4886579" y="879226"/>
            <a:ext cx="3630967"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rtlCol="0">
            <a:spAutoFit/>
          </a:bodyPr>
          <a:lstStyle/>
          <a:p>
            <a:pPr defTabSz="821531">
              <a:lnSpc>
                <a:spcPct val="100000"/>
              </a:lnSpc>
              <a:spcBef>
                <a:spcPts val="3000"/>
              </a:spcBef>
            </a:pPr>
            <a:r>
              <a:rPr lang="en-US" sz="2000" dirty="0">
                <a:solidFill>
                  <a:schemeClr val="bg2"/>
                </a:solidFill>
                <a:ea typeface="Helvetica Light"/>
                <a:cs typeface="Arial" panose="020B0604020202020204" pitchFamily="34" charset="0"/>
                <a:sym typeface="Helvetica Light"/>
              </a:rPr>
              <a:t>What is REST?</a:t>
            </a:r>
            <a:endParaRPr lang="en-US" sz="2000" b="0" cap="none" spc="0" dirty="0">
              <a:solidFill>
                <a:schemeClr val="bg2"/>
              </a:solidFill>
              <a:ea typeface="Helvetica Light"/>
              <a:cs typeface="Arial" panose="020B0604020202020204" pitchFamily="34" charset="0"/>
              <a:sym typeface="Helvetica Light"/>
            </a:endParaRPr>
          </a:p>
        </p:txBody>
      </p:sp>
      <p:sp>
        <p:nvSpPr>
          <p:cNvPr id="4" name="TextBox 3">
            <a:extLst>
              <a:ext uri="{FF2B5EF4-FFF2-40B4-BE49-F238E27FC236}">
                <a16:creationId xmlns:a16="http://schemas.microsoft.com/office/drawing/2014/main" id="{B246ADA0-1AB1-4618-9649-600435DD925D}"/>
              </a:ext>
            </a:extLst>
          </p:cNvPr>
          <p:cNvSpPr txBox="1"/>
          <p:nvPr/>
        </p:nvSpPr>
        <p:spPr>
          <a:xfrm>
            <a:off x="4999839" y="1876995"/>
            <a:ext cx="5058561" cy="391453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rtlCol="0">
            <a:spAutoFit/>
          </a:bodyPr>
          <a:lstStyle/>
          <a:p>
            <a:pPr algn="l" defTabSz="821531">
              <a:lnSpc>
                <a:spcPct val="100000"/>
              </a:lnSpc>
              <a:spcBef>
                <a:spcPts val="3000"/>
              </a:spcBef>
            </a:pPr>
            <a:r>
              <a:rPr lang="en-US" sz="2000" b="1" i="0" dirty="0" err="1">
                <a:solidFill>
                  <a:srgbClr val="222222"/>
                </a:solidFill>
                <a:effectLst/>
                <a:latin typeface="Source Sans Pro" panose="020B0503030403020204" pitchFamily="34" charset="0"/>
              </a:rPr>
              <a:t>REpresentational</a:t>
            </a:r>
            <a:r>
              <a:rPr lang="en-US" sz="2000" b="1" i="0" dirty="0">
                <a:solidFill>
                  <a:srgbClr val="222222"/>
                </a:solidFill>
                <a:effectLst/>
                <a:latin typeface="Source Sans Pro" panose="020B0503030403020204" pitchFamily="34" charset="0"/>
              </a:rPr>
              <a:t> State Transfer</a:t>
            </a:r>
          </a:p>
          <a:p>
            <a:pPr algn="l" defTabSz="821531">
              <a:lnSpc>
                <a:spcPct val="100000"/>
              </a:lnSpc>
              <a:spcBef>
                <a:spcPts val="3000"/>
              </a:spcBef>
            </a:pPr>
            <a:r>
              <a:rPr lang="en-US" sz="2000" cap="none" spc="0" dirty="0">
                <a:solidFill>
                  <a:srgbClr val="222222"/>
                </a:solidFill>
                <a:latin typeface="Source Sans Pro" panose="020B0503030403020204" pitchFamily="34" charset="0"/>
                <a:ea typeface="Helvetica Light"/>
                <a:cs typeface="Arial" panose="020B0604020202020204" pitchFamily="34" charset="0"/>
                <a:sym typeface="Helvetica Light"/>
              </a:rPr>
              <a:t>Concepts include:</a:t>
            </a:r>
          </a:p>
          <a:p>
            <a:pPr marL="342900" indent="-342900" algn="l" defTabSz="821531">
              <a:lnSpc>
                <a:spcPct val="100000"/>
              </a:lnSpc>
              <a:spcBef>
                <a:spcPts val="3000"/>
              </a:spcBef>
              <a:buFont typeface="Arial" panose="020B0604020202020204" pitchFamily="34" charset="0"/>
              <a:buChar char="•"/>
            </a:pPr>
            <a:r>
              <a:rPr lang="en-US" sz="2000" b="0" dirty="0">
                <a:solidFill>
                  <a:srgbClr val="222222"/>
                </a:solidFill>
                <a:latin typeface="Source Sans Pro" panose="020B0503030403020204" pitchFamily="34" charset="0"/>
                <a:ea typeface="Helvetica Light"/>
                <a:cs typeface="Arial" panose="020B0604020202020204" pitchFamily="34" charset="0"/>
                <a:sym typeface="Helvetica Light"/>
              </a:rPr>
              <a:t>Separation of client and server</a:t>
            </a:r>
          </a:p>
          <a:p>
            <a:pPr marL="342900" indent="-342900" algn="l" defTabSz="821531">
              <a:lnSpc>
                <a:spcPct val="100000"/>
              </a:lnSpc>
              <a:spcBef>
                <a:spcPts val="3000"/>
              </a:spcBef>
              <a:buFont typeface="Arial" panose="020B0604020202020204" pitchFamily="34" charset="0"/>
              <a:buChar char="•"/>
            </a:pPr>
            <a:r>
              <a:rPr lang="en-US" sz="2000" cap="none" spc="0" dirty="0">
                <a:solidFill>
                  <a:srgbClr val="222222"/>
                </a:solidFill>
                <a:latin typeface="Source Sans Pro" panose="020B0503030403020204" pitchFamily="34" charset="0"/>
                <a:ea typeface="Helvetica Light"/>
                <a:cs typeface="Arial" panose="020B0604020202020204" pitchFamily="34" charset="0"/>
                <a:sym typeface="Helvetica Light"/>
              </a:rPr>
              <a:t>Server requests are stateless</a:t>
            </a:r>
          </a:p>
          <a:p>
            <a:pPr marL="342900" indent="-342900" algn="l" defTabSz="821531">
              <a:lnSpc>
                <a:spcPct val="100000"/>
              </a:lnSpc>
              <a:spcBef>
                <a:spcPts val="3000"/>
              </a:spcBef>
              <a:buFont typeface="Arial" panose="020B0604020202020204" pitchFamily="34" charset="0"/>
              <a:buChar char="•"/>
            </a:pPr>
            <a:r>
              <a:rPr lang="en-US" sz="2000" b="0" dirty="0">
                <a:solidFill>
                  <a:srgbClr val="222222"/>
                </a:solidFill>
                <a:latin typeface="Source Sans Pro" panose="020B0503030403020204" pitchFamily="34" charset="0"/>
                <a:ea typeface="Helvetica Light"/>
                <a:cs typeface="Arial" panose="020B0604020202020204" pitchFamily="34" charset="0"/>
                <a:sym typeface="Helvetica Light"/>
              </a:rPr>
              <a:t>Cacheable requests</a:t>
            </a:r>
          </a:p>
          <a:p>
            <a:pPr marL="342900" indent="-342900" algn="l" defTabSz="821531">
              <a:lnSpc>
                <a:spcPct val="100000"/>
              </a:lnSpc>
              <a:spcBef>
                <a:spcPts val="3000"/>
              </a:spcBef>
              <a:buFont typeface="Arial" panose="020B0604020202020204" pitchFamily="34" charset="0"/>
              <a:buChar char="•"/>
            </a:pPr>
            <a:r>
              <a:rPr lang="en-US" sz="2000" cap="none" spc="0" dirty="0">
                <a:solidFill>
                  <a:srgbClr val="222222"/>
                </a:solidFill>
                <a:latin typeface="Source Sans Pro" panose="020B0503030403020204" pitchFamily="34" charset="0"/>
                <a:ea typeface="Helvetica Light"/>
                <a:cs typeface="Arial" panose="020B0604020202020204" pitchFamily="34" charset="0"/>
                <a:sym typeface="Helvetica Light"/>
              </a:rPr>
              <a:t>Uniform interface</a:t>
            </a:r>
          </a:p>
        </p:txBody>
      </p:sp>
    </p:spTree>
    <p:extLst>
      <p:ext uri="{BB962C8B-B14F-4D97-AF65-F5344CB8AC3E}">
        <p14:creationId xmlns:p14="http://schemas.microsoft.com/office/powerpoint/2010/main" val="43694454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7" name="Image" descr="Image"/>
          <p:cNvPicPr>
            <a:picLocks noChangeAspect="1"/>
          </p:cNvPicPr>
          <p:nvPr/>
        </p:nvPicPr>
        <p:blipFill>
          <a:blip r:embed="rId3"/>
          <a:stretch>
            <a:fillRect/>
          </a:stretch>
        </p:blipFill>
        <p:spPr>
          <a:xfrm>
            <a:off x="-159488" y="0"/>
            <a:ext cx="12192000" cy="6858000"/>
          </a:xfrm>
          <a:prstGeom prst="rect">
            <a:avLst/>
          </a:prstGeom>
          <a:ln w="12700">
            <a:miter lim="400000"/>
          </a:ln>
        </p:spPr>
      </p:pic>
      <p:sp>
        <p:nvSpPr>
          <p:cNvPr id="508" name="1"/>
          <p:cNvSpPr/>
          <p:nvPr/>
        </p:nvSpPr>
        <p:spPr>
          <a:xfrm>
            <a:off x="1574800" y="3357583"/>
            <a:ext cx="635000" cy="635001"/>
          </a:xfrm>
          <a:prstGeom prst="rect">
            <a:avLst/>
          </a:prstGeom>
          <a:ln w="50800">
            <a:solidFill>
              <a:srgbClr val="FFFFFF"/>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r>
              <a:rPr sz="450"/>
              <a:t>1</a:t>
            </a:r>
          </a:p>
        </p:txBody>
      </p:sp>
      <p:sp>
        <p:nvSpPr>
          <p:cNvPr id="509" name="Additional chapter intro…"/>
          <p:cNvSpPr txBox="1"/>
          <p:nvPr/>
        </p:nvSpPr>
        <p:spPr>
          <a:xfrm>
            <a:off x="1508285" y="4863087"/>
            <a:ext cx="7122066" cy="4821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80000"/>
              </a:lnSpc>
              <a:defRPr sz="7000" cap="none" spc="-209"/>
            </a:pPr>
            <a:endParaRPr sz="3500" dirty="0"/>
          </a:p>
        </p:txBody>
      </p:sp>
      <p:sp>
        <p:nvSpPr>
          <p:cNvPr id="510" name="The background is different"/>
          <p:cNvSpPr txBox="1"/>
          <p:nvPr/>
        </p:nvSpPr>
        <p:spPr>
          <a:xfrm>
            <a:off x="1533017" y="4288783"/>
            <a:ext cx="7123403" cy="5320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1pPr>
            <a:lvl2pPr marL="0" marR="0" indent="1143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2pPr>
            <a:lvl3pPr marL="0" marR="0" indent="2286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3pPr>
            <a:lvl4pPr marL="0" marR="0" indent="3429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4pPr>
            <a:lvl5pPr marL="0" marR="0" indent="4572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5pPr>
            <a:lvl6pPr marL="0" marR="0" indent="5715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6pPr>
            <a:lvl7pPr marL="0" marR="0" indent="6858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7pPr>
            <a:lvl8pPr marL="0" marR="0" indent="8001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8pPr>
            <a:lvl9pPr marL="0" marR="0" indent="914400" algn="l" defTabSz="235131" rtl="0" fontAlgn="auto" latinLnBrk="0" hangingPunct="0">
              <a:lnSpc>
                <a:spcPct val="90000"/>
              </a:lnSpc>
              <a:spcBef>
                <a:spcPts val="0"/>
              </a:spcBef>
              <a:spcAft>
                <a:spcPts val="0"/>
              </a:spcAft>
              <a:buClrTx/>
              <a:buSzTx/>
              <a:buFontTx/>
              <a:buNone/>
              <a:tabLst/>
              <a:defRPr kumimoji="0" sz="900" b="1" i="0" u="none" strike="noStrike" cap="all" spc="90" normalizeH="0" baseline="0">
                <a:ln>
                  <a:noFill/>
                </a:ln>
                <a:solidFill>
                  <a:srgbClr val="FFFFFF"/>
                </a:solidFill>
                <a:effectLst/>
                <a:uFillTx/>
                <a:latin typeface="+mn-lt"/>
                <a:ea typeface="+mn-ea"/>
                <a:cs typeface="+mn-cs"/>
                <a:sym typeface="Helvetica"/>
              </a:defRPr>
            </a:lvl9pPr>
          </a:lstStyle>
          <a:p>
            <a:pPr>
              <a:lnSpc>
                <a:spcPct val="130000"/>
              </a:lnSpc>
              <a:buClr>
                <a:srgbClr val="DE411B"/>
              </a:buClr>
              <a:buSzPct val="100000"/>
              <a:defRPr spc="198"/>
            </a:pPr>
            <a:r>
              <a:rPr lang="en-US" sz="2000" dirty="0"/>
              <a:t>Designing a Restful API</a:t>
            </a:r>
          </a:p>
          <a:p>
            <a:pPr>
              <a:lnSpc>
                <a:spcPct val="130000"/>
              </a:lnSpc>
              <a:buClr>
                <a:srgbClr val="DE411B"/>
              </a:buClr>
              <a:buSzPct val="100000"/>
              <a:defRPr spc="198"/>
            </a:pPr>
            <a:endParaRPr sz="450" dirty="0"/>
          </a:p>
        </p:txBody>
      </p:sp>
      <p:pic>
        <p:nvPicPr>
          <p:cNvPr id="512" name="Image" descr="Image"/>
          <p:cNvPicPr>
            <a:picLocks noChangeAspect="1"/>
          </p:cNvPicPr>
          <p:nvPr/>
        </p:nvPicPr>
        <p:blipFill>
          <a:blip r:embed="rId4"/>
          <a:stretch>
            <a:fillRect/>
          </a:stretch>
        </p:blipFill>
        <p:spPr>
          <a:xfrm>
            <a:off x="48804" y="6650279"/>
            <a:ext cx="214253" cy="160338"/>
          </a:xfrm>
          <a:prstGeom prst="rect">
            <a:avLst/>
          </a:prstGeom>
          <a:ln w="12700">
            <a:miter lim="400000"/>
          </a:ln>
        </p:spPr>
      </p:pic>
    </p:spTree>
    <p:extLst>
      <p:ext uri="{BB962C8B-B14F-4D97-AF65-F5344CB8AC3E}">
        <p14:creationId xmlns:p14="http://schemas.microsoft.com/office/powerpoint/2010/main" val="20327729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r="http://schemas.openxmlformats.org/officeDocument/2006/relationships" xmlns:p="http://schemas.openxmlformats.org/presentationml/2006/main" xmlns:ma14="http://schemas.microsoft.com/office/mac/drawingml/2011/main" xmlns:a14="http://schemas.microsoft.com/office/drawing/2010/main" xmlns:m="http://schemas.openxmlformats.org/officeDocument/2006/math" xmln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082E6DEA110E14BAFDAA5218EA47495" ma:contentTypeVersion="2" ma:contentTypeDescription="Create a new document." ma:contentTypeScope="" ma:versionID="19f2b2904c7cdb0b11112aec0f2fbc48">
  <xsd:schema xmlns:xsd="http://www.w3.org/2001/XMLSchema" xmlns:xs="http://www.w3.org/2001/XMLSchema" xmlns:p="http://schemas.microsoft.com/office/2006/metadata/properties" xmlns:ns2="3aa9985d-13c5-48b0-9225-fd4d2af6a7a3" targetNamespace="http://schemas.microsoft.com/office/2006/metadata/properties" ma:root="true" ma:fieldsID="12ac08ccbb466788c481be89b675b208" ns2:_="">
    <xsd:import namespace="3aa9985d-13c5-48b0-9225-fd4d2af6a7a3"/>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aa9985d-13c5-48b0-9225-fd4d2af6a7a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530469B-3F9F-4461-93C0-BE90F5196416}"/>
</file>

<file path=customXml/itemProps2.xml><?xml version="1.0" encoding="utf-8"?>
<ds:datastoreItem xmlns:ds="http://schemas.openxmlformats.org/officeDocument/2006/customXml" ds:itemID="{2C3C1FE8-6224-40C4-8715-34AB71648149}"/>
</file>

<file path=customXml/itemProps3.xml><?xml version="1.0" encoding="utf-8"?>
<ds:datastoreItem xmlns:ds="http://schemas.openxmlformats.org/officeDocument/2006/customXml" ds:itemID="{A3122EAC-7A65-475B-99C2-039A2E3E62CC}"/>
</file>

<file path=docProps/app.xml><?xml version="1.0" encoding="utf-8"?>
<Properties xmlns="http://schemas.openxmlformats.org/officeDocument/2006/extended-properties" xmlns:vt="http://schemas.openxmlformats.org/officeDocument/2006/docPropsVTypes">
  <TotalTime>15257</TotalTime>
  <Words>747</Words>
  <Application>Microsoft Office PowerPoint</Application>
  <PresentationFormat>Widescreen</PresentationFormat>
  <Paragraphs>141</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Helvetica Light</vt:lpstr>
      <vt:lpstr>Proxima Nova</vt:lpstr>
      <vt:lpstr>Roboto Slab</vt:lpstr>
      <vt:lpstr>Source Sans Pro</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Oana Flamanzanu</dc:creator>
  <cp:lastModifiedBy>Oana Flamanzanu</cp:lastModifiedBy>
  <cp:revision>6</cp:revision>
  <dcterms:created xsi:type="dcterms:W3CDTF">2020-09-29T15:59:47Z</dcterms:created>
  <dcterms:modified xsi:type="dcterms:W3CDTF">2022-03-17T16:00:51Z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0x0101007082E6DEA110E14BAFDAA5218EA47495</vt:lpwstr>
  </property>
</Properties>
</file>

<file path=docProps/thumbnail.jpeg>
</file>